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Lst>
  <p:sldIdLst>
    <p:sldId id="256" r:id="rId2"/>
    <p:sldId id="257" r:id="rId3"/>
    <p:sldId id="263" r:id="rId4"/>
    <p:sldId id="262" r:id="rId5"/>
    <p:sldId id="275" r:id="rId6"/>
    <p:sldId id="264" r:id="rId7"/>
    <p:sldId id="277" r:id="rId8"/>
    <p:sldId id="267" r:id="rId9"/>
    <p:sldId id="265" r:id="rId10"/>
    <p:sldId id="258" r:id="rId11"/>
    <p:sldId id="268" r:id="rId12"/>
    <p:sldId id="259" r:id="rId13"/>
    <p:sldId id="260" r:id="rId14"/>
    <p:sldId id="269" r:id="rId15"/>
    <p:sldId id="270" r:id="rId16"/>
    <p:sldId id="271" r:id="rId17"/>
    <p:sldId id="273" r:id="rId18"/>
    <p:sldId id="274" r:id="rId19"/>
  </p:sldIdLst>
  <p:sldSz cx="12192000" cy="6858000"/>
  <p:notesSz cx="6858000" cy="9144000"/>
  <p:defaultTextStyle>
    <a:defPPr>
      <a:defRPr lang="es-H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888"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7.jp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CFB65-19DF-4793-BFBB-99C2FA0DEB0B}" type="doc">
      <dgm:prSet loTypeId="urn:microsoft.com/office/officeart/2005/8/layout/bList2" loCatId="list" qsTypeId="urn:microsoft.com/office/officeart/2005/8/quickstyle/simple4" qsCatId="simple" csTypeId="urn:microsoft.com/office/officeart/2005/8/colors/accent1_2" csCatId="accent1" phldr="1"/>
      <dgm:spPr/>
      <dgm:t>
        <a:bodyPr/>
        <a:lstStyle/>
        <a:p>
          <a:endParaRPr lang="es-HN"/>
        </a:p>
      </dgm:t>
    </dgm:pt>
    <dgm:pt modelId="{DD8010CC-1947-4E7A-8987-2AC564335BB7}">
      <dgm:prSet custT="1"/>
      <dgm:spPr/>
      <dgm:t>
        <a:bodyPr/>
        <a:lstStyle/>
        <a:p>
          <a:pPr rtl="0"/>
          <a:r>
            <a:rPr lang="es-HN" sz="2800" dirty="0" smtClean="0"/>
            <a:t>En ese ambiente es donde nosotros tenemos que entrar y utilizar ese valioso recurso que son las TIC. Se hace necesario salir de estrategias tradicionales que promueven la memorización de la información y, a través del constructivismo, fomentar el análisis y la reflexión entre los estudiantes.</a:t>
          </a:r>
          <a:endParaRPr lang="es-HN" sz="2800" dirty="0"/>
        </a:p>
      </dgm:t>
    </dgm:pt>
    <dgm:pt modelId="{77D0D683-6768-4966-8CBD-DB7BF2B6FFF0}" type="parTrans" cxnId="{6DB53322-0C7C-4D5C-97F9-3E737532F7E0}">
      <dgm:prSet/>
      <dgm:spPr/>
      <dgm:t>
        <a:bodyPr/>
        <a:lstStyle/>
        <a:p>
          <a:endParaRPr lang="es-HN"/>
        </a:p>
      </dgm:t>
    </dgm:pt>
    <dgm:pt modelId="{02709CD6-A248-4418-86A8-5F078E52773E}" type="sibTrans" cxnId="{6DB53322-0C7C-4D5C-97F9-3E737532F7E0}">
      <dgm:prSet/>
      <dgm:spPr/>
      <dgm:t>
        <a:bodyPr/>
        <a:lstStyle/>
        <a:p>
          <a:endParaRPr lang="es-HN"/>
        </a:p>
      </dgm:t>
    </dgm:pt>
    <dgm:pt modelId="{206C88C9-7668-43B7-B7A8-1367CC946D74}" type="pres">
      <dgm:prSet presAssocID="{F4BCFB65-19DF-4793-BFBB-99C2FA0DEB0B}" presName="diagram" presStyleCnt="0">
        <dgm:presLayoutVars>
          <dgm:dir/>
          <dgm:animLvl val="lvl"/>
          <dgm:resizeHandles val="exact"/>
        </dgm:presLayoutVars>
      </dgm:prSet>
      <dgm:spPr/>
      <dgm:t>
        <a:bodyPr/>
        <a:lstStyle/>
        <a:p>
          <a:endParaRPr lang="es-HN"/>
        </a:p>
      </dgm:t>
    </dgm:pt>
    <dgm:pt modelId="{13E50C13-85B1-41C5-8D07-0DCA23FB1700}" type="pres">
      <dgm:prSet presAssocID="{DD8010CC-1947-4E7A-8987-2AC564335BB7}" presName="compNode" presStyleCnt="0"/>
      <dgm:spPr/>
    </dgm:pt>
    <dgm:pt modelId="{C5D0C268-9084-42A2-BB9A-A05379E5ECF3}" type="pres">
      <dgm:prSet presAssocID="{DD8010CC-1947-4E7A-8987-2AC564335BB7}" presName="childRect" presStyleLbl="bgAcc1" presStyleIdx="0" presStyleCnt="1" custLinFactNeighborX="-74700" custLinFactNeighborY="-8521">
        <dgm:presLayoutVars>
          <dgm:bulletEnabled val="1"/>
        </dgm:presLayoutVars>
      </dgm:prSet>
      <dgm:spPr/>
    </dgm:pt>
    <dgm:pt modelId="{7198D897-0CC7-435C-A91F-25B86E881ED1}" type="pres">
      <dgm:prSet presAssocID="{DD8010CC-1947-4E7A-8987-2AC564335BB7}" presName="parentText" presStyleLbl="node1" presStyleIdx="0" presStyleCnt="0">
        <dgm:presLayoutVars>
          <dgm:chMax val="0"/>
          <dgm:bulletEnabled val="1"/>
        </dgm:presLayoutVars>
      </dgm:prSet>
      <dgm:spPr/>
      <dgm:t>
        <a:bodyPr/>
        <a:lstStyle/>
        <a:p>
          <a:endParaRPr lang="es-HN"/>
        </a:p>
      </dgm:t>
    </dgm:pt>
    <dgm:pt modelId="{DA9CC092-C1DA-409E-99DF-FA9FB528F536}" type="pres">
      <dgm:prSet presAssocID="{DD8010CC-1947-4E7A-8987-2AC564335BB7}" presName="parentRect" presStyleLbl="alignNode1" presStyleIdx="0" presStyleCnt="1" custScaleX="457600" custScaleY="566025" custLinFactY="-100000" custLinFactNeighborX="-70652" custLinFactNeighborY="-107499"/>
      <dgm:spPr/>
      <dgm:t>
        <a:bodyPr/>
        <a:lstStyle/>
        <a:p>
          <a:endParaRPr lang="es-HN"/>
        </a:p>
      </dgm:t>
    </dgm:pt>
    <dgm:pt modelId="{8E519EA0-EF4F-4083-8F69-1E8D8A1961FC}" type="pres">
      <dgm:prSet presAssocID="{DD8010CC-1947-4E7A-8987-2AC564335BB7}" presName="adorn" presStyleLbl="fgAccFollowNode1" presStyleIdx="0" presStyleCnt="1" custScaleX="383197" custScaleY="297872" custLinFactX="143636" custLinFactNeighborX="200000" custLinFactNeighborY="86914"/>
      <dgm:spPr>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dgm:spPr>
    </dgm:pt>
  </dgm:ptLst>
  <dgm:cxnLst>
    <dgm:cxn modelId="{6DB53322-0C7C-4D5C-97F9-3E737532F7E0}" srcId="{F4BCFB65-19DF-4793-BFBB-99C2FA0DEB0B}" destId="{DD8010CC-1947-4E7A-8987-2AC564335BB7}" srcOrd="0" destOrd="0" parTransId="{77D0D683-6768-4966-8CBD-DB7BF2B6FFF0}" sibTransId="{02709CD6-A248-4418-86A8-5F078E52773E}"/>
    <dgm:cxn modelId="{3BF37597-F059-4A7A-948D-214C8D7CCCEA}" type="presOf" srcId="{DD8010CC-1947-4E7A-8987-2AC564335BB7}" destId="{DA9CC092-C1DA-409E-99DF-FA9FB528F536}" srcOrd="1" destOrd="0" presId="urn:microsoft.com/office/officeart/2005/8/layout/bList2"/>
    <dgm:cxn modelId="{7F8E6AA1-28F4-44A1-887D-0DE7B6CA99F3}" type="presOf" srcId="{F4BCFB65-19DF-4793-BFBB-99C2FA0DEB0B}" destId="{206C88C9-7668-43B7-B7A8-1367CC946D74}" srcOrd="0" destOrd="0" presId="urn:microsoft.com/office/officeart/2005/8/layout/bList2"/>
    <dgm:cxn modelId="{F6D197A4-9133-4785-9C23-9C0669B5BF68}" type="presOf" srcId="{DD8010CC-1947-4E7A-8987-2AC564335BB7}" destId="{7198D897-0CC7-435C-A91F-25B86E881ED1}" srcOrd="0" destOrd="0" presId="urn:microsoft.com/office/officeart/2005/8/layout/bList2"/>
    <dgm:cxn modelId="{1DE6BBD7-D133-4096-8D26-55849EEBB249}" type="presParOf" srcId="{206C88C9-7668-43B7-B7A8-1367CC946D74}" destId="{13E50C13-85B1-41C5-8D07-0DCA23FB1700}" srcOrd="0" destOrd="0" presId="urn:microsoft.com/office/officeart/2005/8/layout/bList2"/>
    <dgm:cxn modelId="{22A84150-7D63-4742-B7B0-C1B363FBA49B}" type="presParOf" srcId="{13E50C13-85B1-41C5-8D07-0DCA23FB1700}" destId="{C5D0C268-9084-42A2-BB9A-A05379E5ECF3}" srcOrd="0" destOrd="0" presId="urn:microsoft.com/office/officeart/2005/8/layout/bList2"/>
    <dgm:cxn modelId="{6BE50161-BA07-4521-8E83-24A8D96E6B29}" type="presParOf" srcId="{13E50C13-85B1-41C5-8D07-0DCA23FB1700}" destId="{7198D897-0CC7-435C-A91F-25B86E881ED1}" srcOrd="1" destOrd="0" presId="urn:microsoft.com/office/officeart/2005/8/layout/bList2"/>
    <dgm:cxn modelId="{EEF63ABC-2ACB-42A1-B685-E5077B41AA3B}" type="presParOf" srcId="{13E50C13-85B1-41C5-8D07-0DCA23FB1700}" destId="{DA9CC092-C1DA-409E-99DF-FA9FB528F536}" srcOrd="2" destOrd="0" presId="urn:microsoft.com/office/officeart/2005/8/layout/bList2"/>
    <dgm:cxn modelId="{276CA9EE-F9C5-4D70-A74F-F154CF256799}" type="presParOf" srcId="{13E50C13-85B1-41C5-8D07-0DCA23FB1700}" destId="{8E519EA0-EF4F-4083-8F69-1E8D8A1961FC}"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A279E-D9E5-40B5-ACC2-DDB4750B5263}" type="doc">
      <dgm:prSet loTypeId="urn:microsoft.com/office/officeart/2005/8/layout/bList2" loCatId="list" qsTypeId="urn:microsoft.com/office/officeart/2005/8/quickstyle/simple4" qsCatId="simple" csTypeId="urn:microsoft.com/office/officeart/2005/8/colors/accent1_2" csCatId="accent1" phldr="1"/>
      <dgm:spPr/>
      <dgm:t>
        <a:bodyPr/>
        <a:lstStyle/>
        <a:p>
          <a:endParaRPr lang="es-HN"/>
        </a:p>
      </dgm:t>
    </dgm:pt>
    <dgm:pt modelId="{D39309D1-9377-4F15-8D6E-290CB937B19C}">
      <dgm:prSet/>
      <dgm:spPr/>
      <dgm:t>
        <a:bodyPr/>
        <a:lstStyle/>
        <a:p>
          <a:pPr rtl="0"/>
          <a:r>
            <a:rPr lang="es-HN" b="0" dirty="0" smtClean="0"/>
            <a:t>Y esta mezcla es lo que ha dado paso a Lectópolis, desarrollándose una modalidad b-</a:t>
          </a:r>
          <a:r>
            <a:rPr lang="es-HN" b="0" dirty="0" err="1" smtClean="0"/>
            <a:t>learning</a:t>
          </a:r>
          <a:r>
            <a:rPr lang="es-HN" b="0" dirty="0" smtClean="0"/>
            <a:t> que tiene dos componentes: el virtual a través de una plataforma interactiva y el presencial. Ambos están clasificados por géneros literarios (crónicas, mitos, relatos, obras teatrales, textos periodísticos, entrevistas…)</a:t>
          </a:r>
          <a:endParaRPr lang="es-HN" dirty="0"/>
        </a:p>
      </dgm:t>
    </dgm:pt>
    <dgm:pt modelId="{5EA2A50B-792A-4273-906B-8585C6B082E4}" type="parTrans" cxnId="{949EFA12-18C9-4239-B704-986837F21C2B}">
      <dgm:prSet/>
      <dgm:spPr/>
      <dgm:t>
        <a:bodyPr/>
        <a:lstStyle/>
        <a:p>
          <a:endParaRPr lang="es-HN"/>
        </a:p>
      </dgm:t>
    </dgm:pt>
    <dgm:pt modelId="{5913DB00-E640-402C-B7F9-C8D544FB7F15}" type="sibTrans" cxnId="{949EFA12-18C9-4239-B704-986837F21C2B}">
      <dgm:prSet/>
      <dgm:spPr/>
      <dgm:t>
        <a:bodyPr/>
        <a:lstStyle/>
        <a:p>
          <a:endParaRPr lang="es-HN"/>
        </a:p>
      </dgm:t>
    </dgm:pt>
    <dgm:pt modelId="{3DA70026-6E57-4224-B89A-C91C9A4450D0}" type="pres">
      <dgm:prSet presAssocID="{7CAA279E-D9E5-40B5-ACC2-DDB4750B5263}" presName="diagram" presStyleCnt="0">
        <dgm:presLayoutVars>
          <dgm:dir/>
          <dgm:animLvl val="lvl"/>
          <dgm:resizeHandles val="exact"/>
        </dgm:presLayoutVars>
      </dgm:prSet>
      <dgm:spPr/>
      <dgm:t>
        <a:bodyPr/>
        <a:lstStyle/>
        <a:p>
          <a:endParaRPr lang="es-HN"/>
        </a:p>
      </dgm:t>
    </dgm:pt>
    <dgm:pt modelId="{1D2A2B5B-DFFD-4AC0-B39B-E2304DAA22C3}" type="pres">
      <dgm:prSet presAssocID="{D39309D1-9377-4F15-8D6E-290CB937B19C}" presName="compNode" presStyleCnt="0"/>
      <dgm:spPr/>
    </dgm:pt>
    <dgm:pt modelId="{142A1100-B3C8-43AC-947A-B730578F5EC2}" type="pres">
      <dgm:prSet presAssocID="{D39309D1-9377-4F15-8D6E-290CB937B19C}" presName="childRect" presStyleLbl="bgAcc1" presStyleIdx="0" presStyleCnt="1">
        <dgm:presLayoutVars>
          <dgm:bulletEnabled val="1"/>
        </dgm:presLayoutVars>
      </dgm:prSet>
      <dgm:spPr/>
    </dgm:pt>
    <dgm:pt modelId="{DAB9A47A-B09C-45C2-8853-CE1218B95CAF}" type="pres">
      <dgm:prSet presAssocID="{D39309D1-9377-4F15-8D6E-290CB937B19C}" presName="parentText" presStyleLbl="node1" presStyleIdx="0" presStyleCnt="0">
        <dgm:presLayoutVars>
          <dgm:chMax val="0"/>
          <dgm:bulletEnabled val="1"/>
        </dgm:presLayoutVars>
      </dgm:prSet>
      <dgm:spPr/>
      <dgm:t>
        <a:bodyPr/>
        <a:lstStyle/>
        <a:p>
          <a:endParaRPr lang="es-HN"/>
        </a:p>
      </dgm:t>
    </dgm:pt>
    <dgm:pt modelId="{B84DFA4A-B599-4E4C-B54E-9FB96A50FE30}" type="pres">
      <dgm:prSet presAssocID="{D39309D1-9377-4F15-8D6E-290CB937B19C}" presName="parentRect" presStyleLbl="alignNode1" presStyleIdx="0" presStyleCnt="1" custScaleX="528335" custScaleY="565279"/>
      <dgm:spPr/>
      <dgm:t>
        <a:bodyPr/>
        <a:lstStyle/>
        <a:p>
          <a:endParaRPr lang="es-HN"/>
        </a:p>
      </dgm:t>
    </dgm:pt>
    <dgm:pt modelId="{036DD2FE-2074-4183-8699-46F5673911F9}" type="pres">
      <dgm:prSet presAssocID="{D39309D1-9377-4F15-8D6E-290CB937B19C}" presName="adorn" presStyleLbl="fgAccFollowNode1" presStyleIdx="0" presStyleCnt="1" custScaleX="459989" custScaleY="408166" custLinFactX="200000" custLinFactNeighborX="200954" custLinFactNeighborY="-40490"/>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t>
        <a:bodyPr/>
        <a:lstStyle/>
        <a:p>
          <a:endParaRPr lang="es-HN"/>
        </a:p>
      </dgm:t>
    </dgm:pt>
  </dgm:ptLst>
  <dgm:cxnLst>
    <dgm:cxn modelId="{16D9AAB7-F112-4936-A03B-5620611BD90B}" type="presOf" srcId="{D39309D1-9377-4F15-8D6E-290CB937B19C}" destId="{B84DFA4A-B599-4E4C-B54E-9FB96A50FE30}" srcOrd="1" destOrd="0" presId="urn:microsoft.com/office/officeart/2005/8/layout/bList2"/>
    <dgm:cxn modelId="{5741C4A5-0EFA-4D9C-B5F3-C87C9DA71DF1}" type="presOf" srcId="{7CAA279E-D9E5-40B5-ACC2-DDB4750B5263}" destId="{3DA70026-6E57-4224-B89A-C91C9A4450D0}" srcOrd="0" destOrd="0" presId="urn:microsoft.com/office/officeart/2005/8/layout/bList2"/>
    <dgm:cxn modelId="{949EFA12-18C9-4239-B704-986837F21C2B}" srcId="{7CAA279E-D9E5-40B5-ACC2-DDB4750B5263}" destId="{D39309D1-9377-4F15-8D6E-290CB937B19C}" srcOrd="0" destOrd="0" parTransId="{5EA2A50B-792A-4273-906B-8585C6B082E4}" sibTransId="{5913DB00-E640-402C-B7F9-C8D544FB7F15}"/>
    <dgm:cxn modelId="{313DFBA1-D45B-4E82-A673-94B4FB3CC52A}" type="presOf" srcId="{D39309D1-9377-4F15-8D6E-290CB937B19C}" destId="{DAB9A47A-B09C-45C2-8853-CE1218B95CAF}" srcOrd="0" destOrd="0" presId="urn:microsoft.com/office/officeart/2005/8/layout/bList2"/>
    <dgm:cxn modelId="{19845DB3-8753-4308-911D-A14267D6D591}" type="presParOf" srcId="{3DA70026-6E57-4224-B89A-C91C9A4450D0}" destId="{1D2A2B5B-DFFD-4AC0-B39B-E2304DAA22C3}" srcOrd="0" destOrd="0" presId="urn:microsoft.com/office/officeart/2005/8/layout/bList2"/>
    <dgm:cxn modelId="{DDADE9BB-CC8F-4B30-91A6-311133903BB2}" type="presParOf" srcId="{1D2A2B5B-DFFD-4AC0-B39B-E2304DAA22C3}" destId="{142A1100-B3C8-43AC-947A-B730578F5EC2}" srcOrd="0" destOrd="0" presId="urn:microsoft.com/office/officeart/2005/8/layout/bList2"/>
    <dgm:cxn modelId="{03AC9FF3-F592-42B3-8976-BC3D6E560D9B}" type="presParOf" srcId="{1D2A2B5B-DFFD-4AC0-B39B-E2304DAA22C3}" destId="{DAB9A47A-B09C-45C2-8853-CE1218B95CAF}" srcOrd="1" destOrd="0" presId="urn:microsoft.com/office/officeart/2005/8/layout/bList2"/>
    <dgm:cxn modelId="{BE028160-3E2F-4F6C-8ED7-E7971470A17F}" type="presParOf" srcId="{1D2A2B5B-DFFD-4AC0-B39B-E2304DAA22C3}" destId="{B84DFA4A-B599-4E4C-B54E-9FB96A50FE30}" srcOrd="2" destOrd="0" presId="urn:microsoft.com/office/officeart/2005/8/layout/bList2"/>
    <dgm:cxn modelId="{8D6EA9FA-A0AA-441B-989C-C36CEA7C8440}" type="presParOf" srcId="{1D2A2B5B-DFFD-4AC0-B39B-E2304DAA22C3}" destId="{036DD2FE-2074-4183-8699-46F5673911F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854683-C06A-494F-B562-277222636EF0}"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s-HN"/>
        </a:p>
      </dgm:t>
    </dgm:pt>
    <dgm:pt modelId="{1E39884A-6346-4AE6-A217-D679B16503DC}">
      <dgm:prSet custT="1"/>
      <dgm:spPr/>
      <dgm:t>
        <a:bodyPr/>
        <a:lstStyle/>
        <a:p>
          <a:pPr rtl="0"/>
          <a:r>
            <a:rPr lang="es-CL" sz="2000" dirty="0" smtClean="0"/>
            <a:t>Desde la pedagogía general a la </a:t>
          </a:r>
          <a:r>
            <a:rPr lang="es-CL" sz="2000" b="1" dirty="0" smtClean="0">
              <a:solidFill>
                <a:schemeClr val="tx1"/>
              </a:solidFill>
            </a:rPr>
            <a:t>pedagogía digital</a:t>
          </a:r>
          <a:r>
            <a:rPr lang="es-CL" sz="2000" dirty="0" smtClean="0"/>
            <a:t>. </a:t>
          </a:r>
          <a:endParaRPr lang="es-HN" sz="2000" dirty="0"/>
        </a:p>
      </dgm:t>
    </dgm:pt>
    <dgm:pt modelId="{31E8FE2C-79F5-408A-A211-10077A3C5649}" type="parTrans" cxnId="{94D1348F-13C9-4B67-8518-C6BFEC2C3842}">
      <dgm:prSet/>
      <dgm:spPr/>
      <dgm:t>
        <a:bodyPr/>
        <a:lstStyle/>
        <a:p>
          <a:endParaRPr lang="es-HN"/>
        </a:p>
      </dgm:t>
    </dgm:pt>
    <dgm:pt modelId="{597D5514-29D0-4B01-85ED-D64840E8A5BC}" type="sibTrans" cxnId="{94D1348F-13C9-4B67-8518-C6BFEC2C3842}">
      <dgm:prSet/>
      <dgm:spPr/>
      <dgm:t>
        <a:bodyPr/>
        <a:lstStyle/>
        <a:p>
          <a:endParaRPr lang="es-HN"/>
        </a:p>
      </dgm:t>
    </dgm:pt>
    <dgm:pt modelId="{845F0E34-6AEC-47AA-8798-9F0D5BFEBE4A}">
      <dgm:prSet custT="1"/>
      <dgm:spPr/>
      <dgm:t>
        <a:bodyPr/>
        <a:lstStyle/>
        <a:p>
          <a:pPr rtl="0"/>
          <a:r>
            <a:rPr lang="es-CL" sz="2000" dirty="0" smtClean="0"/>
            <a:t>Desde el uso de libro impreso al uso de </a:t>
          </a:r>
          <a:r>
            <a:rPr lang="es-CL" sz="2000" b="1" dirty="0" smtClean="0">
              <a:solidFill>
                <a:schemeClr val="tx1"/>
              </a:solidFill>
            </a:rPr>
            <a:t>plataforma.</a:t>
          </a:r>
          <a:r>
            <a:rPr lang="es-CL" sz="2000" dirty="0" smtClean="0"/>
            <a:t> </a:t>
          </a:r>
          <a:endParaRPr lang="es-HN" sz="2000" dirty="0"/>
        </a:p>
      </dgm:t>
    </dgm:pt>
    <dgm:pt modelId="{39FC88F5-2197-420D-825A-25019EF77020}" type="sibTrans" cxnId="{5C21E433-F3B4-4BA6-AB34-D137FDB6E623}">
      <dgm:prSet/>
      <dgm:spPr/>
      <dgm:t>
        <a:bodyPr/>
        <a:lstStyle/>
        <a:p>
          <a:endParaRPr lang="es-HN"/>
        </a:p>
      </dgm:t>
    </dgm:pt>
    <dgm:pt modelId="{1B390B38-63C9-4587-9E9E-2910CA15045A}" type="parTrans" cxnId="{5C21E433-F3B4-4BA6-AB34-D137FDB6E623}">
      <dgm:prSet/>
      <dgm:spPr/>
      <dgm:t>
        <a:bodyPr/>
        <a:lstStyle/>
        <a:p>
          <a:endParaRPr lang="es-HN"/>
        </a:p>
      </dgm:t>
    </dgm:pt>
    <dgm:pt modelId="{F0872DDE-916C-4BC6-8188-355B9E01F03B}">
      <dgm:prSet custT="1"/>
      <dgm:spPr/>
      <dgm:t>
        <a:bodyPr/>
        <a:lstStyle/>
        <a:p>
          <a:pPr rtl="0"/>
          <a:r>
            <a:rPr lang="es-CL" sz="1900" dirty="0" smtClean="0">
              <a:solidFill>
                <a:schemeClr val="tx1"/>
              </a:solidFill>
            </a:rPr>
            <a:t>Desde la facilitación del docente como mediador del aprendizaje </a:t>
          </a:r>
          <a:r>
            <a:rPr lang="es-CL" sz="1900" b="1" dirty="0" smtClean="0">
              <a:solidFill>
                <a:schemeClr val="tx1"/>
              </a:solidFill>
            </a:rPr>
            <a:t>a la autogestión </a:t>
          </a:r>
          <a:r>
            <a:rPr lang="es-CL" sz="1900" dirty="0" smtClean="0">
              <a:solidFill>
                <a:schemeClr val="tx1"/>
              </a:solidFill>
            </a:rPr>
            <a:t>del conocimiento de los propios estudiantes.</a:t>
          </a:r>
          <a:endParaRPr lang="es-HN" sz="1900" dirty="0">
            <a:solidFill>
              <a:schemeClr val="tx1"/>
            </a:solidFill>
          </a:endParaRPr>
        </a:p>
      </dgm:t>
    </dgm:pt>
    <dgm:pt modelId="{1DF0BB34-F0AE-48FD-BC2C-7613CDE85EC3}" type="sibTrans" cxnId="{ACB8867B-6614-4511-9D90-6C5F03D6C803}">
      <dgm:prSet/>
      <dgm:spPr/>
      <dgm:t>
        <a:bodyPr/>
        <a:lstStyle/>
        <a:p>
          <a:endParaRPr lang="es-HN"/>
        </a:p>
      </dgm:t>
    </dgm:pt>
    <dgm:pt modelId="{E1853946-D6D2-4AE0-8752-CC1896AC78EA}" type="parTrans" cxnId="{ACB8867B-6614-4511-9D90-6C5F03D6C803}">
      <dgm:prSet/>
      <dgm:spPr/>
      <dgm:t>
        <a:bodyPr/>
        <a:lstStyle/>
        <a:p>
          <a:endParaRPr lang="es-HN"/>
        </a:p>
      </dgm:t>
    </dgm:pt>
    <dgm:pt modelId="{0D2354A4-6ABE-4C34-B931-C9E576E6A22E}" type="pres">
      <dgm:prSet presAssocID="{D6854683-C06A-494F-B562-277222636EF0}" presName="Name0" presStyleCnt="0">
        <dgm:presLayoutVars>
          <dgm:dir/>
          <dgm:resizeHandles val="exact"/>
        </dgm:presLayoutVars>
      </dgm:prSet>
      <dgm:spPr/>
      <dgm:t>
        <a:bodyPr/>
        <a:lstStyle/>
        <a:p>
          <a:endParaRPr lang="es-HN"/>
        </a:p>
      </dgm:t>
    </dgm:pt>
    <dgm:pt modelId="{D956B08E-D65E-4722-877E-36F4FCC8E3EA}" type="pres">
      <dgm:prSet presAssocID="{D6854683-C06A-494F-B562-277222636EF0}" presName="fgShape" presStyleLbl="fgShp" presStyleIdx="0" presStyleCnt="1" custLinFactNeighborX="580" custLinFactNeighborY="33732"/>
      <dgm:spPr/>
    </dgm:pt>
    <dgm:pt modelId="{0236E5AA-A2E6-4324-8A8C-292137A303F3}" type="pres">
      <dgm:prSet presAssocID="{D6854683-C06A-494F-B562-277222636EF0}" presName="linComp" presStyleCnt="0"/>
      <dgm:spPr/>
    </dgm:pt>
    <dgm:pt modelId="{D7F013A3-DFA0-4D71-BC29-000575244EAF}" type="pres">
      <dgm:prSet presAssocID="{1E39884A-6346-4AE6-A217-D679B16503DC}" presName="compNode" presStyleCnt="0"/>
      <dgm:spPr/>
    </dgm:pt>
    <dgm:pt modelId="{CC7C2A7B-6584-4381-969F-4E50304F9B7F}" type="pres">
      <dgm:prSet presAssocID="{1E39884A-6346-4AE6-A217-D679B16503DC}" presName="bkgdShape" presStyleLbl="node1" presStyleIdx="0" presStyleCnt="3"/>
      <dgm:spPr/>
      <dgm:t>
        <a:bodyPr/>
        <a:lstStyle/>
        <a:p>
          <a:endParaRPr lang="es-HN"/>
        </a:p>
      </dgm:t>
    </dgm:pt>
    <dgm:pt modelId="{6B6FF99F-1038-49AA-BE32-FBBA22F08112}" type="pres">
      <dgm:prSet presAssocID="{1E39884A-6346-4AE6-A217-D679B16503DC}" presName="nodeTx" presStyleLbl="node1" presStyleIdx="0" presStyleCnt="3">
        <dgm:presLayoutVars>
          <dgm:bulletEnabled val="1"/>
        </dgm:presLayoutVars>
      </dgm:prSet>
      <dgm:spPr/>
      <dgm:t>
        <a:bodyPr/>
        <a:lstStyle/>
        <a:p>
          <a:endParaRPr lang="es-HN"/>
        </a:p>
      </dgm:t>
    </dgm:pt>
    <dgm:pt modelId="{6E2A471C-827A-4A4A-A91C-B5126C900E9B}" type="pres">
      <dgm:prSet presAssocID="{1E39884A-6346-4AE6-A217-D679B16503DC}" presName="invisiNode" presStyleLbl="node1" presStyleIdx="0" presStyleCnt="3"/>
      <dgm:spPr/>
    </dgm:pt>
    <dgm:pt modelId="{926CC644-2DC9-474A-A56A-85C0CDF47B64}" type="pres">
      <dgm:prSet presAssocID="{1E39884A-6346-4AE6-A217-D679B16503DC}" presName="imagNode" presStyleLbl="fgImgPlace1" presStyleIdx="0" presStyleCnt="3" custScaleX="134368"/>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s-HN"/>
        </a:p>
      </dgm:t>
    </dgm:pt>
    <dgm:pt modelId="{DA2DF505-31D3-40C9-98E7-35407EFE1B1C}" type="pres">
      <dgm:prSet presAssocID="{597D5514-29D0-4B01-85ED-D64840E8A5BC}" presName="sibTrans" presStyleLbl="sibTrans2D1" presStyleIdx="0" presStyleCnt="0"/>
      <dgm:spPr/>
      <dgm:t>
        <a:bodyPr/>
        <a:lstStyle/>
        <a:p>
          <a:endParaRPr lang="es-HN"/>
        </a:p>
      </dgm:t>
    </dgm:pt>
    <dgm:pt modelId="{4F870753-E605-4276-BD51-486396153B19}" type="pres">
      <dgm:prSet presAssocID="{845F0E34-6AEC-47AA-8798-9F0D5BFEBE4A}" presName="compNode" presStyleCnt="0"/>
      <dgm:spPr/>
    </dgm:pt>
    <dgm:pt modelId="{0F9CD14F-9636-449A-8D74-D30F38A4862A}" type="pres">
      <dgm:prSet presAssocID="{845F0E34-6AEC-47AA-8798-9F0D5BFEBE4A}" presName="bkgdShape" presStyleLbl="node1" presStyleIdx="1" presStyleCnt="3"/>
      <dgm:spPr/>
      <dgm:t>
        <a:bodyPr/>
        <a:lstStyle/>
        <a:p>
          <a:endParaRPr lang="es-HN"/>
        </a:p>
      </dgm:t>
    </dgm:pt>
    <dgm:pt modelId="{654AADBF-8470-466F-9575-58479438884C}" type="pres">
      <dgm:prSet presAssocID="{845F0E34-6AEC-47AA-8798-9F0D5BFEBE4A}" presName="nodeTx" presStyleLbl="node1" presStyleIdx="1" presStyleCnt="3">
        <dgm:presLayoutVars>
          <dgm:bulletEnabled val="1"/>
        </dgm:presLayoutVars>
      </dgm:prSet>
      <dgm:spPr/>
      <dgm:t>
        <a:bodyPr/>
        <a:lstStyle/>
        <a:p>
          <a:endParaRPr lang="es-HN"/>
        </a:p>
      </dgm:t>
    </dgm:pt>
    <dgm:pt modelId="{2FC9D0D9-8123-4003-82EB-FF06976DBE8B}" type="pres">
      <dgm:prSet presAssocID="{845F0E34-6AEC-47AA-8798-9F0D5BFEBE4A}" presName="invisiNode" presStyleLbl="node1" presStyleIdx="1" presStyleCnt="3"/>
      <dgm:spPr/>
    </dgm:pt>
    <dgm:pt modelId="{2E9CC027-156C-4A9A-B452-57D8BB157783}" type="pres">
      <dgm:prSet presAssocID="{845F0E34-6AEC-47AA-8798-9F0D5BFEBE4A}" presName="imagNode" presStyleLbl="fgImgPlace1" presStyleIdx="1" presStyleCnt="3" custScaleX="126123" custScaleY="99686" custLinFactNeighborX="6059" custLinFactNeighborY="706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8000" b="-38000"/>
          </a:stretch>
        </a:blipFill>
      </dgm:spPr>
      <dgm:t>
        <a:bodyPr/>
        <a:lstStyle/>
        <a:p>
          <a:endParaRPr lang="es-HN"/>
        </a:p>
      </dgm:t>
    </dgm:pt>
    <dgm:pt modelId="{B75FE327-4BB4-493B-99A6-3A1C4EFD9984}" type="pres">
      <dgm:prSet presAssocID="{39FC88F5-2197-420D-825A-25019EF77020}" presName="sibTrans" presStyleLbl="sibTrans2D1" presStyleIdx="0" presStyleCnt="0"/>
      <dgm:spPr/>
      <dgm:t>
        <a:bodyPr/>
        <a:lstStyle/>
        <a:p>
          <a:endParaRPr lang="es-HN"/>
        </a:p>
      </dgm:t>
    </dgm:pt>
    <dgm:pt modelId="{4E0A371D-4F11-46A3-8F6F-70B61F939327}" type="pres">
      <dgm:prSet presAssocID="{F0872DDE-916C-4BC6-8188-355B9E01F03B}" presName="compNode" presStyleCnt="0"/>
      <dgm:spPr/>
    </dgm:pt>
    <dgm:pt modelId="{8126389F-6E11-4C8B-885B-C011C2C039C8}" type="pres">
      <dgm:prSet presAssocID="{F0872DDE-916C-4BC6-8188-355B9E01F03B}" presName="bkgdShape" presStyleLbl="node1" presStyleIdx="2" presStyleCnt="3" custScaleX="95230" custLinFactNeighborX="1205" custLinFactNeighborY="-1513"/>
      <dgm:spPr/>
      <dgm:t>
        <a:bodyPr/>
        <a:lstStyle/>
        <a:p>
          <a:endParaRPr lang="es-HN"/>
        </a:p>
      </dgm:t>
    </dgm:pt>
    <dgm:pt modelId="{A0A64753-40CD-407C-AA99-AA72E3E3E3C5}" type="pres">
      <dgm:prSet presAssocID="{F0872DDE-916C-4BC6-8188-355B9E01F03B}" presName="nodeTx" presStyleLbl="node1" presStyleIdx="2" presStyleCnt="3">
        <dgm:presLayoutVars>
          <dgm:bulletEnabled val="1"/>
        </dgm:presLayoutVars>
      </dgm:prSet>
      <dgm:spPr/>
      <dgm:t>
        <a:bodyPr/>
        <a:lstStyle/>
        <a:p>
          <a:endParaRPr lang="es-HN"/>
        </a:p>
      </dgm:t>
    </dgm:pt>
    <dgm:pt modelId="{311242BC-18CD-44E9-B51B-AB204F22D10B}" type="pres">
      <dgm:prSet presAssocID="{F0872DDE-916C-4BC6-8188-355B9E01F03B}" presName="invisiNode" presStyleLbl="node1" presStyleIdx="2" presStyleCnt="3"/>
      <dgm:spPr/>
    </dgm:pt>
    <dgm:pt modelId="{90B60FE6-733E-4060-9FB7-7B81B4C1D7B8}" type="pres">
      <dgm:prSet presAssocID="{F0872DDE-916C-4BC6-8188-355B9E01F03B}" presName="imagNode" presStyleLbl="fgImgPlace1" presStyleIdx="2" presStyleCnt="3" custScaleX="112723" custScaleY="90844" custLinFactNeighborX="2020" custLinFactNeighborY="-19533"/>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t>
        <a:bodyPr/>
        <a:lstStyle/>
        <a:p>
          <a:endParaRPr lang="es-HN"/>
        </a:p>
      </dgm:t>
    </dgm:pt>
  </dgm:ptLst>
  <dgm:cxnLst>
    <dgm:cxn modelId="{258D0730-1105-47B8-81D2-36FCAD49A8F0}" type="presOf" srcId="{39FC88F5-2197-420D-825A-25019EF77020}" destId="{B75FE327-4BB4-493B-99A6-3A1C4EFD9984}" srcOrd="0" destOrd="0" presId="urn:microsoft.com/office/officeart/2005/8/layout/hList7"/>
    <dgm:cxn modelId="{B1D233A5-9080-4E50-99BE-9F2755B2FC12}" type="presOf" srcId="{F0872DDE-916C-4BC6-8188-355B9E01F03B}" destId="{8126389F-6E11-4C8B-885B-C011C2C039C8}" srcOrd="0" destOrd="0" presId="urn:microsoft.com/office/officeart/2005/8/layout/hList7"/>
    <dgm:cxn modelId="{10FBC6E0-3F14-4A6F-94B1-BD476E025778}" type="presOf" srcId="{845F0E34-6AEC-47AA-8798-9F0D5BFEBE4A}" destId="{0F9CD14F-9636-449A-8D74-D30F38A4862A}" srcOrd="0" destOrd="0" presId="urn:microsoft.com/office/officeart/2005/8/layout/hList7"/>
    <dgm:cxn modelId="{5C21E433-F3B4-4BA6-AB34-D137FDB6E623}" srcId="{D6854683-C06A-494F-B562-277222636EF0}" destId="{845F0E34-6AEC-47AA-8798-9F0D5BFEBE4A}" srcOrd="1" destOrd="0" parTransId="{1B390B38-63C9-4587-9E9E-2910CA15045A}" sibTransId="{39FC88F5-2197-420D-825A-25019EF77020}"/>
    <dgm:cxn modelId="{786ACF1D-D919-48D8-9379-B50BD45EC4A1}" type="presOf" srcId="{1E39884A-6346-4AE6-A217-D679B16503DC}" destId="{6B6FF99F-1038-49AA-BE32-FBBA22F08112}" srcOrd="1" destOrd="0" presId="urn:microsoft.com/office/officeart/2005/8/layout/hList7"/>
    <dgm:cxn modelId="{7E0CF4E7-E330-4C3C-AABD-7F3030B431AA}" type="presOf" srcId="{1E39884A-6346-4AE6-A217-D679B16503DC}" destId="{CC7C2A7B-6584-4381-969F-4E50304F9B7F}" srcOrd="0" destOrd="0" presId="urn:microsoft.com/office/officeart/2005/8/layout/hList7"/>
    <dgm:cxn modelId="{E7CB0FC1-BCCB-490F-8656-438113EEE246}" type="presOf" srcId="{597D5514-29D0-4B01-85ED-D64840E8A5BC}" destId="{DA2DF505-31D3-40C9-98E7-35407EFE1B1C}" srcOrd="0" destOrd="0" presId="urn:microsoft.com/office/officeart/2005/8/layout/hList7"/>
    <dgm:cxn modelId="{ACB8867B-6614-4511-9D90-6C5F03D6C803}" srcId="{D6854683-C06A-494F-B562-277222636EF0}" destId="{F0872DDE-916C-4BC6-8188-355B9E01F03B}" srcOrd="2" destOrd="0" parTransId="{E1853946-D6D2-4AE0-8752-CC1896AC78EA}" sibTransId="{1DF0BB34-F0AE-48FD-BC2C-7613CDE85EC3}"/>
    <dgm:cxn modelId="{94D1348F-13C9-4B67-8518-C6BFEC2C3842}" srcId="{D6854683-C06A-494F-B562-277222636EF0}" destId="{1E39884A-6346-4AE6-A217-D679B16503DC}" srcOrd="0" destOrd="0" parTransId="{31E8FE2C-79F5-408A-A211-10077A3C5649}" sibTransId="{597D5514-29D0-4B01-85ED-D64840E8A5BC}"/>
    <dgm:cxn modelId="{7218F489-D944-4452-9C50-E40134F036F8}" type="presOf" srcId="{D6854683-C06A-494F-B562-277222636EF0}" destId="{0D2354A4-6ABE-4C34-B931-C9E576E6A22E}" srcOrd="0" destOrd="0" presId="urn:microsoft.com/office/officeart/2005/8/layout/hList7"/>
    <dgm:cxn modelId="{439DFBE8-CF50-41B5-9E50-ADB30B307D8E}" type="presOf" srcId="{845F0E34-6AEC-47AA-8798-9F0D5BFEBE4A}" destId="{654AADBF-8470-466F-9575-58479438884C}" srcOrd="1" destOrd="0" presId="urn:microsoft.com/office/officeart/2005/8/layout/hList7"/>
    <dgm:cxn modelId="{EE378792-C665-48AE-B89B-C19A6939F062}" type="presOf" srcId="{F0872DDE-916C-4BC6-8188-355B9E01F03B}" destId="{A0A64753-40CD-407C-AA99-AA72E3E3E3C5}" srcOrd="1" destOrd="0" presId="urn:microsoft.com/office/officeart/2005/8/layout/hList7"/>
    <dgm:cxn modelId="{7AEC7CA1-2773-43BB-810C-1A824846F078}" type="presParOf" srcId="{0D2354A4-6ABE-4C34-B931-C9E576E6A22E}" destId="{D956B08E-D65E-4722-877E-36F4FCC8E3EA}" srcOrd="0" destOrd="0" presId="urn:microsoft.com/office/officeart/2005/8/layout/hList7"/>
    <dgm:cxn modelId="{05843644-6E1C-40BD-9F93-F1B7E5C53F3B}" type="presParOf" srcId="{0D2354A4-6ABE-4C34-B931-C9E576E6A22E}" destId="{0236E5AA-A2E6-4324-8A8C-292137A303F3}" srcOrd="1" destOrd="0" presId="urn:microsoft.com/office/officeart/2005/8/layout/hList7"/>
    <dgm:cxn modelId="{BE3C5E2B-3978-48F9-9248-437EA1F9576C}" type="presParOf" srcId="{0236E5AA-A2E6-4324-8A8C-292137A303F3}" destId="{D7F013A3-DFA0-4D71-BC29-000575244EAF}" srcOrd="0" destOrd="0" presId="urn:microsoft.com/office/officeart/2005/8/layout/hList7"/>
    <dgm:cxn modelId="{032A3748-C9D1-4275-BA8A-E3D972429277}" type="presParOf" srcId="{D7F013A3-DFA0-4D71-BC29-000575244EAF}" destId="{CC7C2A7B-6584-4381-969F-4E50304F9B7F}" srcOrd="0" destOrd="0" presId="urn:microsoft.com/office/officeart/2005/8/layout/hList7"/>
    <dgm:cxn modelId="{8FAA0EAD-79E7-4548-B0EB-7C6C775E0B07}" type="presParOf" srcId="{D7F013A3-DFA0-4D71-BC29-000575244EAF}" destId="{6B6FF99F-1038-49AA-BE32-FBBA22F08112}" srcOrd="1" destOrd="0" presId="urn:microsoft.com/office/officeart/2005/8/layout/hList7"/>
    <dgm:cxn modelId="{8E199C5F-D4CB-4020-9C44-202BFBC8E576}" type="presParOf" srcId="{D7F013A3-DFA0-4D71-BC29-000575244EAF}" destId="{6E2A471C-827A-4A4A-A91C-B5126C900E9B}" srcOrd="2" destOrd="0" presId="urn:microsoft.com/office/officeart/2005/8/layout/hList7"/>
    <dgm:cxn modelId="{697ABC33-BEB4-4A76-94CB-850A9E64ABEC}" type="presParOf" srcId="{D7F013A3-DFA0-4D71-BC29-000575244EAF}" destId="{926CC644-2DC9-474A-A56A-85C0CDF47B64}" srcOrd="3" destOrd="0" presId="urn:microsoft.com/office/officeart/2005/8/layout/hList7"/>
    <dgm:cxn modelId="{5FD7F961-1AFC-43D0-95A7-916A00FF8B38}" type="presParOf" srcId="{0236E5AA-A2E6-4324-8A8C-292137A303F3}" destId="{DA2DF505-31D3-40C9-98E7-35407EFE1B1C}" srcOrd="1" destOrd="0" presId="urn:microsoft.com/office/officeart/2005/8/layout/hList7"/>
    <dgm:cxn modelId="{E1F3B077-00FF-4A2A-88D9-A77CE5F2C88C}" type="presParOf" srcId="{0236E5AA-A2E6-4324-8A8C-292137A303F3}" destId="{4F870753-E605-4276-BD51-486396153B19}" srcOrd="2" destOrd="0" presId="urn:microsoft.com/office/officeart/2005/8/layout/hList7"/>
    <dgm:cxn modelId="{B60A6C69-99E7-4F63-8200-61E50E1881D8}" type="presParOf" srcId="{4F870753-E605-4276-BD51-486396153B19}" destId="{0F9CD14F-9636-449A-8D74-D30F38A4862A}" srcOrd="0" destOrd="0" presId="urn:microsoft.com/office/officeart/2005/8/layout/hList7"/>
    <dgm:cxn modelId="{4D9A91AA-1B10-48B8-909A-81EA4F5D2CC0}" type="presParOf" srcId="{4F870753-E605-4276-BD51-486396153B19}" destId="{654AADBF-8470-466F-9575-58479438884C}" srcOrd="1" destOrd="0" presId="urn:microsoft.com/office/officeart/2005/8/layout/hList7"/>
    <dgm:cxn modelId="{00A579E6-A1A4-44D2-BC04-0C64690694C8}" type="presParOf" srcId="{4F870753-E605-4276-BD51-486396153B19}" destId="{2FC9D0D9-8123-4003-82EB-FF06976DBE8B}" srcOrd="2" destOrd="0" presId="urn:microsoft.com/office/officeart/2005/8/layout/hList7"/>
    <dgm:cxn modelId="{5CDDE3E7-7190-4976-AA4B-73A90F147285}" type="presParOf" srcId="{4F870753-E605-4276-BD51-486396153B19}" destId="{2E9CC027-156C-4A9A-B452-57D8BB157783}" srcOrd="3" destOrd="0" presId="urn:microsoft.com/office/officeart/2005/8/layout/hList7"/>
    <dgm:cxn modelId="{93147F0E-A02F-4473-8C89-FDA671D38319}" type="presParOf" srcId="{0236E5AA-A2E6-4324-8A8C-292137A303F3}" destId="{B75FE327-4BB4-493B-99A6-3A1C4EFD9984}" srcOrd="3" destOrd="0" presId="urn:microsoft.com/office/officeart/2005/8/layout/hList7"/>
    <dgm:cxn modelId="{0BB23931-D08D-4DE6-B4A6-33AB2DFF080F}" type="presParOf" srcId="{0236E5AA-A2E6-4324-8A8C-292137A303F3}" destId="{4E0A371D-4F11-46A3-8F6F-70B61F939327}" srcOrd="4" destOrd="0" presId="urn:microsoft.com/office/officeart/2005/8/layout/hList7"/>
    <dgm:cxn modelId="{BE1778A2-5E93-4EFE-9EBA-112DB2F1405B}" type="presParOf" srcId="{4E0A371D-4F11-46A3-8F6F-70B61F939327}" destId="{8126389F-6E11-4C8B-885B-C011C2C039C8}" srcOrd="0" destOrd="0" presId="urn:microsoft.com/office/officeart/2005/8/layout/hList7"/>
    <dgm:cxn modelId="{1A3FE097-E34B-4793-8A1F-5559AAB54AE5}" type="presParOf" srcId="{4E0A371D-4F11-46A3-8F6F-70B61F939327}" destId="{A0A64753-40CD-407C-AA99-AA72E3E3E3C5}" srcOrd="1" destOrd="0" presId="urn:microsoft.com/office/officeart/2005/8/layout/hList7"/>
    <dgm:cxn modelId="{783B617D-7268-4681-9900-ED3BB7D208FB}" type="presParOf" srcId="{4E0A371D-4F11-46A3-8F6F-70B61F939327}" destId="{311242BC-18CD-44E9-B51B-AB204F22D10B}" srcOrd="2" destOrd="0" presId="urn:microsoft.com/office/officeart/2005/8/layout/hList7"/>
    <dgm:cxn modelId="{F650BE4F-F914-4360-BAF7-0F50D26964DC}" type="presParOf" srcId="{4E0A371D-4F11-46A3-8F6F-70B61F939327}" destId="{90B60FE6-733E-4060-9FB7-7B81B4C1D7B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0C268-9084-42A2-BB9A-A05379E5ECF3}">
      <dsp:nvSpPr>
        <dsp:cNvPr id="0" name=""/>
        <dsp:cNvSpPr/>
      </dsp:nvSpPr>
      <dsp:spPr>
        <a:xfrm>
          <a:off x="2303373" y="0"/>
          <a:ext cx="2211726" cy="165100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A9CC092-C1DA-409E-99DF-FA9FB528F536}">
      <dsp:nvSpPr>
        <dsp:cNvPr id="0" name=""/>
        <dsp:cNvSpPr/>
      </dsp:nvSpPr>
      <dsp:spPr>
        <a:xfrm>
          <a:off x="0" y="0"/>
          <a:ext cx="10120859" cy="401839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0" rIns="35560" bIns="0" numCol="1" spcCol="1270" anchor="ctr" anchorCtr="0">
          <a:noAutofit/>
        </a:bodyPr>
        <a:lstStyle/>
        <a:p>
          <a:pPr lvl="0" algn="l" defTabSz="1244600" rtl="0">
            <a:lnSpc>
              <a:spcPct val="90000"/>
            </a:lnSpc>
            <a:spcBef>
              <a:spcPct val="0"/>
            </a:spcBef>
            <a:spcAft>
              <a:spcPct val="35000"/>
            </a:spcAft>
          </a:pPr>
          <a:r>
            <a:rPr lang="es-HN" sz="2800" kern="1200" dirty="0" smtClean="0"/>
            <a:t>En ese ambiente es donde nosotros tenemos que entrar y utilizar ese valioso recurso que son las TIC. Se hace necesario salir de estrategias tradicionales que promueven la memorización de la información y, a través del constructivismo, fomentar el análisis y la reflexión entre los estudiantes.</a:t>
          </a:r>
          <a:endParaRPr lang="es-HN" sz="2800" kern="1200" dirty="0"/>
        </a:p>
      </dsp:txBody>
      <dsp:txXfrm>
        <a:off x="0" y="0"/>
        <a:ext cx="7127366" cy="4018398"/>
      </dsp:txXfrm>
    </dsp:sp>
    <dsp:sp modelId="{8E519EA0-EF4F-4083-8F69-1E8D8A1961FC}">
      <dsp:nvSpPr>
        <dsp:cNvPr id="0" name=""/>
        <dsp:cNvSpPr/>
      </dsp:nvSpPr>
      <dsp:spPr>
        <a:xfrm>
          <a:off x="7139634" y="1676417"/>
          <a:ext cx="2966344" cy="230583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1000" r="-31000"/>
          </a:stretch>
        </a:blip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A1100-B3C8-43AC-947A-B730578F5EC2}">
      <dsp:nvSpPr>
        <dsp:cNvPr id="0" name=""/>
        <dsp:cNvSpPr/>
      </dsp:nvSpPr>
      <dsp:spPr>
        <a:xfrm>
          <a:off x="4124104" y="480409"/>
          <a:ext cx="1924813" cy="143683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4DFA4A-B599-4E4C-B54E-9FB96A50FE30}">
      <dsp:nvSpPr>
        <dsp:cNvPr id="0" name=""/>
        <dsp:cNvSpPr/>
      </dsp:nvSpPr>
      <dsp:spPr>
        <a:xfrm>
          <a:off x="1780" y="479906"/>
          <a:ext cx="10169462" cy="3492508"/>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8110" tIns="0" rIns="39370" bIns="0" numCol="1" spcCol="1270" anchor="ctr" anchorCtr="0">
          <a:noAutofit/>
        </a:bodyPr>
        <a:lstStyle/>
        <a:p>
          <a:pPr lvl="0" algn="l" defTabSz="1377950" rtl="0">
            <a:lnSpc>
              <a:spcPct val="90000"/>
            </a:lnSpc>
            <a:spcBef>
              <a:spcPct val="0"/>
            </a:spcBef>
            <a:spcAft>
              <a:spcPct val="35000"/>
            </a:spcAft>
          </a:pPr>
          <a:r>
            <a:rPr lang="es-HN" sz="3100" b="0" kern="1200" dirty="0" smtClean="0"/>
            <a:t>Y esta mezcla es lo que ha dado paso a Lectópolis, desarrollándose una modalidad b-</a:t>
          </a:r>
          <a:r>
            <a:rPr lang="es-HN" sz="3100" b="0" kern="1200" dirty="0" err="1" smtClean="0"/>
            <a:t>learning</a:t>
          </a:r>
          <a:r>
            <a:rPr lang="es-HN" sz="3100" b="0" kern="1200" dirty="0" smtClean="0"/>
            <a:t> que tiene dos componentes: el virtual a través de una plataforma interactiva y el presencial. Ambos están clasificados por géneros literarios (crónicas, mitos, relatos, obras teatrales, textos periodísticos, entrevistas…)</a:t>
          </a:r>
          <a:endParaRPr lang="es-HN" sz="3100" kern="1200" dirty="0"/>
        </a:p>
      </dsp:txBody>
      <dsp:txXfrm>
        <a:off x="1780" y="479906"/>
        <a:ext cx="7161593" cy="3492508"/>
      </dsp:txXfrm>
    </dsp:sp>
    <dsp:sp modelId="{036DD2FE-2074-4183-8699-46F5673911F9}">
      <dsp:nvSpPr>
        <dsp:cNvPr id="0" name=""/>
        <dsp:cNvSpPr/>
      </dsp:nvSpPr>
      <dsp:spPr>
        <a:xfrm>
          <a:off x="7022627" y="704570"/>
          <a:ext cx="3098875" cy="274975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C2A7B-6584-4381-969F-4E50304F9B7F}">
      <dsp:nvSpPr>
        <dsp:cNvPr id="0" name=""/>
        <dsp:cNvSpPr/>
      </dsp:nvSpPr>
      <dsp:spPr>
        <a:xfrm>
          <a:off x="26409" y="0"/>
          <a:ext cx="2436561" cy="41147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CL" sz="2000" kern="1200" dirty="0" smtClean="0"/>
            <a:t>Desde la pedagogía general a la </a:t>
          </a:r>
          <a:r>
            <a:rPr lang="es-CL" sz="2000" b="1" kern="1200" dirty="0" smtClean="0">
              <a:solidFill>
                <a:schemeClr val="tx1"/>
              </a:solidFill>
            </a:rPr>
            <a:t>pedagogía digital</a:t>
          </a:r>
          <a:r>
            <a:rPr lang="es-CL" sz="2000" kern="1200" dirty="0" smtClean="0"/>
            <a:t>. </a:t>
          </a:r>
          <a:endParaRPr lang="es-HN" sz="2000" kern="1200" dirty="0"/>
        </a:p>
      </dsp:txBody>
      <dsp:txXfrm>
        <a:off x="26409" y="1645919"/>
        <a:ext cx="2436561" cy="1645919"/>
      </dsp:txXfrm>
    </dsp:sp>
    <dsp:sp modelId="{926CC644-2DC9-474A-A56A-85C0CDF47B64}">
      <dsp:nvSpPr>
        <dsp:cNvPr id="0" name=""/>
        <dsp:cNvSpPr/>
      </dsp:nvSpPr>
      <dsp:spPr>
        <a:xfrm>
          <a:off x="324116" y="246887"/>
          <a:ext cx="1841148" cy="13702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9CD14F-9636-449A-8D74-D30F38A4862A}">
      <dsp:nvSpPr>
        <dsp:cNvPr id="0" name=""/>
        <dsp:cNvSpPr/>
      </dsp:nvSpPr>
      <dsp:spPr>
        <a:xfrm>
          <a:off x="2536067" y="0"/>
          <a:ext cx="2436561" cy="41147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CL" sz="2000" kern="1200" dirty="0" smtClean="0"/>
            <a:t>Desde el uso de libro impreso al uso de </a:t>
          </a:r>
          <a:r>
            <a:rPr lang="es-CL" sz="2000" b="1" kern="1200" dirty="0" smtClean="0">
              <a:solidFill>
                <a:schemeClr val="tx1"/>
              </a:solidFill>
            </a:rPr>
            <a:t>plataforma.</a:t>
          </a:r>
          <a:r>
            <a:rPr lang="es-CL" sz="2000" kern="1200" dirty="0" smtClean="0"/>
            <a:t> </a:t>
          </a:r>
          <a:endParaRPr lang="es-HN" sz="2000" kern="1200" dirty="0"/>
        </a:p>
      </dsp:txBody>
      <dsp:txXfrm>
        <a:off x="2536067" y="1645919"/>
        <a:ext cx="2436561" cy="1645919"/>
      </dsp:txXfrm>
    </dsp:sp>
    <dsp:sp modelId="{2E9CC027-156C-4A9A-B452-57D8BB157783}">
      <dsp:nvSpPr>
        <dsp:cNvPr id="0" name=""/>
        <dsp:cNvSpPr/>
      </dsp:nvSpPr>
      <dsp:spPr>
        <a:xfrm>
          <a:off x="2973284" y="345900"/>
          <a:ext cx="1728172" cy="136592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8000" b="-3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6389F-6E11-4C8B-885B-C011C2C039C8}">
      <dsp:nvSpPr>
        <dsp:cNvPr id="0" name=""/>
        <dsp:cNvSpPr/>
      </dsp:nvSpPr>
      <dsp:spPr>
        <a:xfrm>
          <a:off x="5072135" y="0"/>
          <a:ext cx="2320337" cy="411479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rtl="0">
            <a:lnSpc>
              <a:spcPct val="90000"/>
            </a:lnSpc>
            <a:spcBef>
              <a:spcPct val="0"/>
            </a:spcBef>
            <a:spcAft>
              <a:spcPct val="35000"/>
            </a:spcAft>
          </a:pPr>
          <a:r>
            <a:rPr lang="es-CL" sz="1900" kern="1200" dirty="0" smtClean="0">
              <a:solidFill>
                <a:schemeClr val="tx1"/>
              </a:solidFill>
            </a:rPr>
            <a:t>Desde la facilitación del docente como mediador del aprendizaje </a:t>
          </a:r>
          <a:r>
            <a:rPr lang="es-CL" sz="1900" b="1" kern="1200" dirty="0" smtClean="0">
              <a:solidFill>
                <a:schemeClr val="tx1"/>
              </a:solidFill>
            </a:rPr>
            <a:t>a la autogestión </a:t>
          </a:r>
          <a:r>
            <a:rPr lang="es-CL" sz="1900" kern="1200" dirty="0" smtClean="0">
              <a:solidFill>
                <a:schemeClr val="tx1"/>
              </a:solidFill>
            </a:rPr>
            <a:t>del conocimiento de los propios estudiantes.</a:t>
          </a:r>
          <a:endParaRPr lang="es-HN" sz="1900" kern="1200" dirty="0">
            <a:solidFill>
              <a:schemeClr val="tx1"/>
            </a:solidFill>
          </a:endParaRPr>
        </a:p>
      </dsp:txBody>
      <dsp:txXfrm>
        <a:off x="5072135" y="1645919"/>
        <a:ext cx="2320337" cy="1645919"/>
      </dsp:txXfrm>
    </dsp:sp>
    <dsp:sp modelId="{90B60FE6-733E-4060-9FB7-7B81B4C1D7B8}">
      <dsp:nvSpPr>
        <dsp:cNvPr id="0" name=""/>
        <dsp:cNvSpPr/>
      </dsp:nvSpPr>
      <dsp:spPr>
        <a:xfrm>
          <a:off x="5461292" y="41970"/>
          <a:ext cx="1544562" cy="124476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56B08E-D65E-4722-877E-36F4FCC8E3EA}">
      <dsp:nvSpPr>
        <dsp:cNvPr id="0" name=""/>
        <dsp:cNvSpPr/>
      </dsp:nvSpPr>
      <dsp:spPr>
        <a:xfrm>
          <a:off x="357229" y="3497579"/>
          <a:ext cx="6756387" cy="617219"/>
        </a:xfrm>
        <a:prstGeom prst="leftRight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4558A1A-C9D5-4372-8AD0-FEF5A3915254}" type="datetimeFigureOut">
              <a:rPr lang="es-HN" smtClean="0"/>
              <a:t>23/11/2016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BCE8787-2C32-453B-B2D9-506C5F997A4C}" type="slidenum">
              <a:rPr lang="es-HN" smtClean="0"/>
              <a:t>‹Nº›</a:t>
            </a:fld>
            <a:endParaRPr lang="es-H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50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558A1A-C9D5-4372-8AD0-FEF5A3915254}" type="datetimeFigureOut">
              <a:rPr lang="es-HN" smtClean="0"/>
              <a:t>23/11/2016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BCE8787-2C32-453B-B2D9-506C5F997A4C}" type="slidenum">
              <a:rPr lang="es-HN" smtClean="0"/>
              <a:t>‹Nº›</a:t>
            </a:fld>
            <a:endParaRPr lang="es-HN"/>
          </a:p>
        </p:txBody>
      </p:sp>
    </p:spTree>
    <p:extLst>
      <p:ext uri="{BB962C8B-B14F-4D97-AF65-F5344CB8AC3E}">
        <p14:creationId xmlns:p14="http://schemas.microsoft.com/office/powerpoint/2010/main" val="350340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558A1A-C9D5-4372-8AD0-FEF5A3915254}" type="datetimeFigureOut">
              <a:rPr lang="es-HN" smtClean="0"/>
              <a:t>23/11/2016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BCE8787-2C32-453B-B2D9-506C5F997A4C}" type="slidenum">
              <a:rPr lang="es-HN" smtClean="0"/>
              <a:t>‹Nº›</a:t>
            </a:fld>
            <a:endParaRPr lang="es-HN"/>
          </a:p>
        </p:txBody>
      </p:sp>
    </p:spTree>
    <p:extLst>
      <p:ext uri="{BB962C8B-B14F-4D97-AF65-F5344CB8AC3E}">
        <p14:creationId xmlns:p14="http://schemas.microsoft.com/office/powerpoint/2010/main" val="995463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558A1A-C9D5-4372-8AD0-FEF5A3915254}" type="datetimeFigureOut">
              <a:rPr lang="es-HN" smtClean="0"/>
              <a:t>23/11/2016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BCE8787-2C32-453B-B2D9-506C5F997A4C}" type="slidenum">
              <a:rPr lang="es-HN" smtClean="0"/>
              <a:t>‹Nº›</a:t>
            </a:fld>
            <a:endParaRPr lang="es-HN"/>
          </a:p>
        </p:txBody>
      </p:sp>
    </p:spTree>
    <p:extLst>
      <p:ext uri="{BB962C8B-B14F-4D97-AF65-F5344CB8AC3E}">
        <p14:creationId xmlns:p14="http://schemas.microsoft.com/office/powerpoint/2010/main" val="396094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558A1A-C9D5-4372-8AD0-FEF5A3915254}" type="datetimeFigureOut">
              <a:rPr lang="es-HN" smtClean="0"/>
              <a:t>23/11/2016</a:t>
            </a:fld>
            <a:endParaRPr lang="es-HN"/>
          </a:p>
        </p:txBody>
      </p:sp>
      <p:sp>
        <p:nvSpPr>
          <p:cNvPr id="5" name="Footer Placeholder 4"/>
          <p:cNvSpPr>
            <a:spLocks noGrp="1"/>
          </p:cNvSpPr>
          <p:nvPr>
            <p:ph type="ftr" sz="quarter" idx="11"/>
          </p:nvPr>
        </p:nvSpPr>
        <p:spPr/>
        <p:txBody>
          <a:bodyPr/>
          <a:lstStyle/>
          <a:p>
            <a:endParaRPr lang="es-HN"/>
          </a:p>
        </p:txBody>
      </p:sp>
      <p:sp>
        <p:nvSpPr>
          <p:cNvPr id="6" name="Slide Number Placeholder 5"/>
          <p:cNvSpPr>
            <a:spLocks noGrp="1"/>
          </p:cNvSpPr>
          <p:nvPr>
            <p:ph type="sldNum" sz="quarter" idx="12"/>
          </p:nvPr>
        </p:nvSpPr>
        <p:spPr/>
        <p:txBody>
          <a:bodyPr/>
          <a:lstStyle/>
          <a:p>
            <a:fld id="{4BCE8787-2C32-453B-B2D9-506C5F997A4C}" type="slidenum">
              <a:rPr lang="es-HN" smtClean="0"/>
              <a:t>‹Nº›</a:t>
            </a:fld>
            <a:endParaRPr lang="es-H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899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4558A1A-C9D5-4372-8AD0-FEF5A3915254}" type="datetimeFigureOut">
              <a:rPr lang="es-HN" smtClean="0"/>
              <a:t>23/11/2016</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4BCE8787-2C32-453B-B2D9-506C5F997A4C}" type="slidenum">
              <a:rPr lang="es-HN" smtClean="0"/>
              <a:t>‹Nº›</a:t>
            </a:fld>
            <a:endParaRPr lang="es-HN"/>
          </a:p>
        </p:txBody>
      </p:sp>
    </p:spTree>
    <p:extLst>
      <p:ext uri="{BB962C8B-B14F-4D97-AF65-F5344CB8AC3E}">
        <p14:creationId xmlns:p14="http://schemas.microsoft.com/office/powerpoint/2010/main" val="120509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4558A1A-C9D5-4372-8AD0-FEF5A3915254}" type="datetimeFigureOut">
              <a:rPr lang="es-HN" smtClean="0"/>
              <a:t>23/11/2016</a:t>
            </a:fld>
            <a:endParaRPr lang="es-HN"/>
          </a:p>
        </p:txBody>
      </p:sp>
      <p:sp>
        <p:nvSpPr>
          <p:cNvPr id="8" name="Footer Placeholder 7"/>
          <p:cNvSpPr>
            <a:spLocks noGrp="1"/>
          </p:cNvSpPr>
          <p:nvPr>
            <p:ph type="ftr" sz="quarter" idx="11"/>
          </p:nvPr>
        </p:nvSpPr>
        <p:spPr/>
        <p:txBody>
          <a:bodyPr/>
          <a:lstStyle/>
          <a:p>
            <a:endParaRPr lang="es-HN"/>
          </a:p>
        </p:txBody>
      </p:sp>
      <p:sp>
        <p:nvSpPr>
          <p:cNvPr id="9" name="Slide Number Placeholder 8"/>
          <p:cNvSpPr>
            <a:spLocks noGrp="1"/>
          </p:cNvSpPr>
          <p:nvPr>
            <p:ph type="sldNum" sz="quarter" idx="12"/>
          </p:nvPr>
        </p:nvSpPr>
        <p:spPr/>
        <p:txBody>
          <a:bodyPr/>
          <a:lstStyle/>
          <a:p>
            <a:fld id="{4BCE8787-2C32-453B-B2D9-506C5F997A4C}" type="slidenum">
              <a:rPr lang="es-HN" smtClean="0"/>
              <a:t>‹Nº›</a:t>
            </a:fld>
            <a:endParaRPr lang="es-HN"/>
          </a:p>
        </p:txBody>
      </p:sp>
    </p:spTree>
    <p:extLst>
      <p:ext uri="{BB962C8B-B14F-4D97-AF65-F5344CB8AC3E}">
        <p14:creationId xmlns:p14="http://schemas.microsoft.com/office/powerpoint/2010/main" val="323074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4558A1A-C9D5-4372-8AD0-FEF5A3915254}" type="datetimeFigureOut">
              <a:rPr lang="es-HN" smtClean="0"/>
              <a:t>23/11/2016</a:t>
            </a:fld>
            <a:endParaRPr lang="es-HN"/>
          </a:p>
        </p:txBody>
      </p:sp>
      <p:sp>
        <p:nvSpPr>
          <p:cNvPr id="4" name="Footer Placeholder 3"/>
          <p:cNvSpPr>
            <a:spLocks noGrp="1"/>
          </p:cNvSpPr>
          <p:nvPr>
            <p:ph type="ftr" sz="quarter" idx="11"/>
          </p:nvPr>
        </p:nvSpPr>
        <p:spPr/>
        <p:txBody>
          <a:bodyPr/>
          <a:lstStyle/>
          <a:p>
            <a:endParaRPr lang="es-HN"/>
          </a:p>
        </p:txBody>
      </p:sp>
      <p:sp>
        <p:nvSpPr>
          <p:cNvPr id="5" name="Slide Number Placeholder 4"/>
          <p:cNvSpPr>
            <a:spLocks noGrp="1"/>
          </p:cNvSpPr>
          <p:nvPr>
            <p:ph type="sldNum" sz="quarter" idx="12"/>
          </p:nvPr>
        </p:nvSpPr>
        <p:spPr/>
        <p:txBody>
          <a:bodyPr/>
          <a:lstStyle/>
          <a:p>
            <a:fld id="{4BCE8787-2C32-453B-B2D9-506C5F997A4C}" type="slidenum">
              <a:rPr lang="es-HN" smtClean="0"/>
              <a:t>‹Nº›</a:t>
            </a:fld>
            <a:endParaRPr lang="es-HN"/>
          </a:p>
        </p:txBody>
      </p:sp>
    </p:spTree>
    <p:extLst>
      <p:ext uri="{BB962C8B-B14F-4D97-AF65-F5344CB8AC3E}">
        <p14:creationId xmlns:p14="http://schemas.microsoft.com/office/powerpoint/2010/main" val="387330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4558A1A-C9D5-4372-8AD0-FEF5A3915254}" type="datetimeFigureOut">
              <a:rPr lang="es-HN" smtClean="0"/>
              <a:t>23/11/2016</a:t>
            </a:fld>
            <a:endParaRPr lang="es-H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HN"/>
          </a:p>
        </p:txBody>
      </p:sp>
      <p:sp>
        <p:nvSpPr>
          <p:cNvPr id="9" name="Slide Number Placeholder 8"/>
          <p:cNvSpPr>
            <a:spLocks noGrp="1"/>
          </p:cNvSpPr>
          <p:nvPr>
            <p:ph type="sldNum" sz="quarter" idx="12"/>
          </p:nvPr>
        </p:nvSpPr>
        <p:spPr/>
        <p:txBody>
          <a:bodyPr/>
          <a:lstStyle/>
          <a:p>
            <a:fld id="{4BCE8787-2C32-453B-B2D9-506C5F997A4C}" type="slidenum">
              <a:rPr lang="es-HN" smtClean="0"/>
              <a:t>‹Nº›</a:t>
            </a:fld>
            <a:endParaRPr lang="es-HN"/>
          </a:p>
        </p:txBody>
      </p:sp>
    </p:spTree>
    <p:extLst>
      <p:ext uri="{BB962C8B-B14F-4D97-AF65-F5344CB8AC3E}">
        <p14:creationId xmlns:p14="http://schemas.microsoft.com/office/powerpoint/2010/main" val="4999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4558A1A-C9D5-4372-8AD0-FEF5A3915254}" type="datetimeFigureOut">
              <a:rPr lang="es-HN" smtClean="0"/>
              <a:t>23/11/2016</a:t>
            </a:fld>
            <a:endParaRPr lang="es-H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H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CE8787-2C32-453B-B2D9-506C5F997A4C}" type="slidenum">
              <a:rPr lang="es-HN" smtClean="0"/>
              <a:t>‹Nº›</a:t>
            </a:fld>
            <a:endParaRPr lang="es-HN"/>
          </a:p>
        </p:txBody>
      </p:sp>
    </p:spTree>
    <p:extLst>
      <p:ext uri="{BB962C8B-B14F-4D97-AF65-F5344CB8AC3E}">
        <p14:creationId xmlns:p14="http://schemas.microsoft.com/office/powerpoint/2010/main" val="87318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558A1A-C9D5-4372-8AD0-FEF5A3915254}" type="datetimeFigureOut">
              <a:rPr lang="es-HN" smtClean="0"/>
              <a:t>23/11/2016</a:t>
            </a:fld>
            <a:endParaRPr lang="es-HN"/>
          </a:p>
        </p:txBody>
      </p:sp>
      <p:sp>
        <p:nvSpPr>
          <p:cNvPr id="6" name="Footer Placeholder 5"/>
          <p:cNvSpPr>
            <a:spLocks noGrp="1"/>
          </p:cNvSpPr>
          <p:nvPr>
            <p:ph type="ftr" sz="quarter" idx="11"/>
          </p:nvPr>
        </p:nvSpPr>
        <p:spPr/>
        <p:txBody>
          <a:bodyPr/>
          <a:lstStyle/>
          <a:p>
            <a:endParaRPr lang="es-HN"/>
          </a:p>
        </p:txBody>
      </p:sp>
      <p:sp>
        <p:nvSpPr>
          <p:cNvPr id="7" name="Slide Number Placeholder 6"/>
          <p:cNvSpPr>
            <a:spLocks noGrp="1"/>
          </p:cNvSpPr>
          <p:nvPr>
            <p:ph type="sldNum" sz="quarter" idx="12"/>
          </p:nvPr>
        </p:nvSpPr>
        <p:spPr/>
        <p:txBody>
          <a:bodyPr/>
          <a:lstStyle/>
          <a:p>
            <a:fld id="{4BCE8787-2C32-453B-B2D9-506C5F997A4C}" type="slidenum">
              <a:rPr lang="es-HN" smtClean="0"/>
              <a:t>‹Nº›</a:t>
            </a:fld>
            <a:endParaRPr lang="es-HN"/>
          </a:p>
        </p:txBody>
      </p:sp>
    </p:spTree>
    <p:extLst>
      <p:ext uri="{BB962C8B-B14F-4D97-AF65-F5344CB8AC3E}">
        <p14:creationId xmlns:p14="http://schemas.microsoft.com/office/powerpoint/2010/main" val="267124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4558A1A-C9D5-4372-8AD0-FEF5A3915254}" type="datetimeFigureOut">
              <a:rPr lang="es-HN" smtClean="0"/>
              <a:t>23/11/2016</a:t>
            </a:fld>
            <a:endParaRPr lang="es-H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H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CE8787-2C32-453B-B2D9-506C5F997A4C}" type="slidenum">
              <a:rPr lang="es-HN" smtClean="0"/>
              <a:t>‹Nº›</a:t>
            </a:fld>
            <a:endParaRPr lang="es-H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995634"/>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97279" y="758951"/>
            <a:ext cx="9862641" cy="2164553"/>
          </a:xfrm>
        </p:spPr>
        <p:txBody>
          <a:bodyPr>
            <a:normAutofit/>
          </a:bodyPr>
          <a:lstStyle/>
          <a:p>
            <a:r>
              <a:rPr lang="es-CL" sz="3200" b="1" dirty="0">
                <a:latin typeface="Eras Bold ITC" panose="020B0907030504020204" pitchFamily="34" charset="0"/>
                <a:cs typeface="Arial" panose="020B0604020202020204" pitchFamily="34" charset="0"/>
              </a:rPr>
              <a:t>Las Tecnologías </a:t>
            </a:r>
            <a:r>
              <a:rPr lang="es-CL" sz="3200" b="1" dirty="0" smtClean="0">
                <a:latin typeface="Eras Bold ITC" panose="020B0907030504020204" pitchFamily="34" charset="0"/>
                <a:cs typeface="Arial" panose="020B0604020202020204" pitchFamily="34" charset="0"/>
              </a:rPr>
              <a:t>de la Información </a:t>
            </a:r>
            <a:r>
              <a:rPr lang="es-CL" sz="3200" b="1" dirty="0">
                <a:latin typeface="Eras Bold ITC" panose="020B0907030504020204" pitchFamily="34" charset="0"/>
                <a:cs typeface="Arial" panose="020B0604020202020204" pitchFamily="34" charset="0"/>
              </a:rPr>
              <a:t>y </a:t>
            </a:r>
            <a:r>
              <a:rPr lang="es-CL" sz="3200" b="1" dirty="0" smtClean="0">
                <a:latin typeface="Eras Bold ITC" panose="020B0907030504020204" pitchFamily="34" charset="0"/>
                <a:cs typeface="Arial" panose="020B0604020202020204" pitchFamily="34" charset="0"/>
              </a:rPr>
              <a:t>la Comunicación </a:t>
            </a:r>
            <a:r>
              <a:rPr lang="es-CL" sz="3200" b="1" dirty="0">
                <a:latin typeface="Eras Bold ITC" panose="020B0907030504020204" pitchFamily="34" charset="0"/>
                <a:cs typeface="Arial" panose="020B0604020202020204" pitchFamily="34" charset="0"/>
              </a:rPr>
              <a:t>(</a:t>
            </a:r>
            <a:r>
              <a:rPr lang="es-CL" sz="3200" b="1" dirty="0" smtClean="0">
                <a:latin typeface="Eras Bold ITC" panose="020B0907030504020204" pitchFamily="34" charset="0"/>
                <a:cs typeface="Arial" panose="020B0604020202020204" pitchFamily="34" charset="0"/>
              </a:rPr>
              <a:t>TIC) </a:t>
            </a:r>
            <a:r>
              <a:rPr lang="es-CL" sz="3200" b="1" dirty="0">
                <a:latin typeface="Eras Bold ITC" panose="020B0907030504020204" pitchFamily="34" charset="0"/>
                <a:cs typeface="Arial" panose="020B0604020202020204" pitchFamily="34" charset="0"/>
              </a:rPr>
              <a:t>y los diferentes medios de lectura. Caso Lectópolis</a:t>
            </a:r>
            <a:r>
              <a:rPr lang="es-HN" sz="3200" dirty="0">
                <a:latin typeface="Eras Bold ITC" panose="020B0907030504020204" pitchFamily="34" charset="0"/>
                <a:cs typeface="Arial" panose="020B0604020202020204" pitchFamily="34" charset="0"/>
              </a:rPr>
              <a:t/>
            </a:r>
            <a:br>
              <a:rPr lang="es-HN" sz="3200" dirty="0">
                <a:latin typeface="Eras Bold ITC" panose="020B0907030504020204" pitchFamily="34" charset="0"/>
                <a:cs typeface="Arial" panose="020B0604020202020204" pitchFamily="34" charset="0"/>
              </a:rPr>
            </a:br>
            <a:endParaRPr lang="es-HN" sz="3200" dirty="0">
              <a:latin typeface="Eras Bold ITC" panose="020B0907030504020204" pitchFamily="34" charset="0"/>
              <a:cs typeface="Arial" panose="020B0604020202020204" pitchFamily="34" charset="0"/>
            </a:endParaRPr>
          </a:p>
        </p:txBody>
      </p:sp>
      <p:pic>
        <p:nvPicPr>
          <p:cNvPr id="1026" name="Picture 2" descr="Resultado de imagen para ut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92851"/>
            <a:ext cx="2857500" cy="75247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4536315" y="5230902"/>
            <a:ext cx="2552700" cy="1114425"/>
          </a:xfrm>
          <a:prstGeom prst="rect">
            <a:avLst/>
          </a:prstGeom>
        </p:spPr>
      </p:pic>
      <p:pic>
        <p:nvPicPr>
          <p:cNvPr id="6" name="Imagen 5"/>
          <p:cNvPicPr>
            <a:picLocks noChangeAspect="1"/>
          </p:cNvPicPr>
          <p:nvPr/>
        </p:nvPicPr>
        <p:blipFill>
          <a:blip r:embed="rId4"/>
          <a:stretch>
            <a:fillRect/>
          </a:stretch>
        </p:blipFill>
        <p:spPr>
          <a:xfrm>
            <a:off x="8767830" y="5128782"/>
            <a:ext cx="2753932" cy="1175459"/>
          </a:xfrm>
          <a:prstGeom prst="rect">
            <a:avLst/>
          </a:prstGeom>
        </p:spPr>
      </p:pic>
      <p:sp>
        <p:nvSpPr>
          <p:cNvPr id="3" name="CuadroTexto 2"/>
          <p:cNvSpPr txBox="1"/>
          <p:nvPr/>
        </p:nvSpPr>
        <p:spPr>
          <a:xfrm>
            <a:off x="1094704" y="3773510"/>
            <a:ext cx="7006107" cy="369332"/>
          </a:xfrm>
          <a:prstGeom prst="rect">
            <a:avLst/>
          </a:prstGeom>
          <a:noFill/>
        </p:spPr>
        <p:txBody>
          <a:bodyPr wrap="square" rtlCol="0">
            <a:spAutoFit/>
          </a:bodyPr>
          <a:lstStyle/>
          <a:p>
            <a:r>
              <a:rPr lang="es-HN" dirty="0" smtClean="0"/>
              <a:t>Presentado por: Luz Virginia Bueno y Alma </a:t>
            </a:r>
            <a:r>
              <a:rPr lang="es-HN" dirty="0" err="1" smtClean="0"/>
              <a:t>Lizzeth</a:t>
            </a:r>
            <a:r>
              <a:rPr lang="es-HN" dirty="0" smtClean="0"/>
              <a:t> Gómez</a:t>
            </a:r>
            <a:endParaRPr lang="es-HN" dirty="0"/>
          </a:p>
        </p:txBody>
      </p:sp>
    </p:spTree>
    <p:extLst>
      <p:ext uri="{BB962C8B-B14F-4D97-AF65-F5344CB8AC3E}">
        <p14:creationId xmlns:p14="http://schemas.microsoft.com/office/powerpoint/2010/main" val="149526530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14400" y="722223"/>
            <a:ext cx="10058400" cy="4700788"/>
          </a:xfrm>
          <a:prstGeom prst="rect">
            <a:avLst/>
          </a:prstGeom>
        </p:spPr>
      </p:pic>
      <p:pic>
        <p:nvPicPr>
          <p:cNvPr id="5" name="Imagen 4"/>
          <p:cNvPicPr>
            <a:picLocks noChangeAspect="1"/>
          </p:cNvPicPr>
          <p:nvPr/>
        </p:nvPicPr>
        <p:blipFill>
          <a:blip r:embed="rId3"/>
          <a:stretch>
            <a:fillRect/>
          </a:stretch>
        </p:blipFill>
        <p:spPr>
          <a:xfrm>
            <a:off x="0" y="5423011"/>
            <a:ext cx="11887200" cy="828675"/>
          </a:xfrm>
          <a:prstGeom prst="rect">
            <a:avLst/>
          </a:prstGeom>
        </p:spPr>
      </p:pic>
    </p:spTree>
    <p:extLst>
      <p:ext uri="{BB962C8B-B14F-4D97-AF65-F5344CB8AC3E}">
        <p14:creationId xmlns:p14="http://schemas.microsoft.com/office/powerpoint/2010/main" val="240292474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20514" y="770341"/>
            <a:ext cx="10132590" cy="4844848"/>
          </a:xfrm>
          <a:prstGeom prst="rect">
            <a:avLst/>
          </a:prstGeom>
        </p:spPr>
      </p:pic>
      <p:pic>
        <p:nvPicPr>
          <p:cNvPr id="5" name="Imagen 4"/>
          <p:cNvPicPr>
            <a:picLocks noChangeAspect="1"/>
          </p:cNvPicPr>
          <p:nvPr/>
        </p:nvPicPr>
        <p:blipFill>
          <a:blip r:embed="rId3"/>
          <a:stretch>
            <a:fillRect/>
          </a:stretch>
        </p:blipFill>
        <p:spPr>
          <a:xfrm>
            <a:off x="-1" y="5615189"/>
            <a:ext cx="11629623" cy="688012"/>
          </a:xfrm>
          <a:prstGeom prst="rect">
            <a:avLst/>
          </a:prstGeom>
        </p:spPr>
      </p:pic>
    </p:spTree>
    <p:extLst>
      <p:ext uri="{BB962C8B-B14F-4D97-AF65-F5344CB8AC3E}">
        <p14:creationId xmlns:p14="http://schemas.microsoft.com/office/powerpoint/2010/main" val="148137949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11369" y="477524"/>
            <a:ext cx="10225825" cy="4984124"/>
          </a:xfrm>
          <a:prstGeom prst="rect">
            <a:avLst/>
          </a:prstGeom>
        </p:spPr>
      </p:pic>
      <p:pic>
        <p:nvPicPr>
          <p:cNvPr id="5" name="Imagen 4"/>
          <p:cNvPicPr>
            <a:picLocks noChangeAspect="1"/>
          </p:cNvPicPr>
          <p:nvPr/>
        </p:nvPicPr>
        <p:blipFill>
          <a:blip r:embed="rId3"/>
          <a:stretch>
            <a:fillRect/>
          </a:stretch>
        </p:blipFill>
        <p:spPr>
          <a:xfrm>
            <a:off x="0" y="5461648"/>
            <a:ext cx="12192000" cy="828675"/>
          </a:xfrm>
          <a:prstGeom prst="rect">
            <a:avLst/>
          </a:prstGeom>
        </p:spPr>
      </p:pic>
    </p:spTree>
    <p:extLst>
      <p:ext uri="{BB962C8B-B14F-4D97-AF65-F5344CB8AC3E}">
        <p14:creationId xmlns:p14="http://schemas.microsoft.com/office/powerpoint/2010/main" val="1208501854"/>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33341" y="606119"/>
            <a:ext cx="10071279" cy="5253768"/>
          </a:xfrm>
          <a:prstGeom prst="rect">
            <a:avLst/>
          </a:prstGeom>
        </p:spPr>
      </p:pic>
      <p:pic>
        <p:nvPicPr>
          <p:cNvPr id="5" name="Imagen 4"/>
          <p:cNvPicPr>
            <a:picLocks noChangeAspect="1"/>
          </p:cNvPicPr>
          <p:nvPr/>
        </p:nvPicPr>
        <p:blipFill>
          <a:blip r:embed="rId3"/>
          <a:stretch>
            <a:fillRect/>
          </a:stretch>
        </p:blipFill>
        <p:spPr>
          <a:xfrm>
            <a:off x="0" y="5445549"/>
            <a:ext cx="11204620" cy="828675"/>
          </a:xfrm>
          <a:prstGeom prst="rect">
            <a:avLst/>
          </a:prstGeom>
        </p:spPr>
      </p:pic>
    </p:spTree>
    <p:extLst>
      <p:ext uri="{BB962C8B-B14F-4D97-AF65-F5344CB8AC3E}">
        <p14:creationId xmlns:p14="http://schemas.microsoft.com/office/powerpoint/2010/main" val="11099624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HN" sz="2800" dirty="0">
                <a:solidFill>
                  <a:schemeClr val="tx1"/>
                </a:solidFill>
              </a:rPr>
              <a:t>Este resultado tiene mucho que ver en el binomio maestro-alumno, si el maestro es proactivo y es abierto al uso de la tecnología y lo incentiva y motiva a aprovecharlo, el recurso es más valioso y se mide con los resultados.</a:t>
            </a:r>
          </a:p>
        </p:txBody>
      </p:sp>
      <p:pic>
        <p:nvPicPr>
          <p:cNvPr id="5" name="Imagen 4"/>
          <p:cNvPicPr>
            <a:picLocks noChangeAspect="1"/>
          </p:cNvPicPr>
          <p:nvPr/>
        </p:nvPicPr>
        <p:blipFill>
          <a:blip r:embed="rId2"/>
          <a:stretch>
            <a:fillRect/>
          </a:stretch>
        </p:blipFill>
        <p:spPr>
          <a:xfrm>
            <a:off x="-1" y="5454756"/>
            <a:ext cx="11848563" cy="828675"/>
          </a:xfrm>
          <a:prstGeom prst="rect">
            <a:avLst/>
          </a:prstGeom>
        </p:spPr>
      </p:pic>
    </p:spTree>
    <p:extLst>
      <p:ext uri="{BB962C8B-B14F-4D97-AF65-F5344CB8AC3E}">
        <p14:creationId xmlns:p14="http://schemas.microsoft.com/office/powerpoint/2010/main" val="30302320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sp>
        <p:nvSpPr>
          <p:cNvPr id="3" name="Marcador de contenido 2"/>
          <p:cNvSpPr>
            <a:spLocks noGrp="1"/>
          </p:cNvSpPr>
          <p:nvPr>
            <p:ph idx="1"/>
          </p:nvPr>
        </p:nvSpPr>
        <p:spPr/>
        <p:txBody>
          <a:bodyPr>
            <a:normAutofit/>
          </a:bodyPr>
          <a:lstStyle/>
          <a:p>
            <a:pPr algn="just"/>
            <a:r>
              <a:rPr lang="es-HN" sz="2800" dirty="0" smtClean="0">
                <a:solidFill>
                  <a:schemeClr val="tx1"/>
                </a:solidFill>
              </a:rPr>
              <a:t>Las TIC </a:t>
            </a:r>
            <a:r>
              <a:rPr lang="es-HN" sz="2800" dirty="0">
                <a:solidFill>
                  <a:schemeClr val="tx1"/>
                </a:solidFill>
              </a:rPr>
              <a:t>nos han ayudado a que nuestros estudiantes puedan experimentar en nuevos ambientes en los </a:t>
            </a:r>
            <a:r>
              <a:rPr lang="es-HN" sz="2800" dirty="0" smtClean="0">
                <a:solidFill>
                  <a:schemeClr val="tx1"/>
                </a:solidFill>
              </a:rPr>
              <a:t>cuales, de </a:t>
            </a:r>
            <a:r>
              <a:rPr lang="es-HN" sz="2800" dirty="0">
                <a:solidFill>
                  <a:schemeClr val="tx1"/>
                </a:solidFill>
              </a:rPr>
              <a:t>manera gráfica e ilustrativa y en forma de </a:t>
            </a:r>
            <a:r>
              <a:rPr lang="es-HN" sz="2800" dirty="0" smtClean="0">
                <a:solidFill>
                  <a:schemeClr val="tx1"/>
                </a:solidFill>
              </a:rPr>
              <a:t>reto, </a:t>
            </a:r>
            <a:r>
              <a:rPr lang="es-HN" sz="2800" dirty="0">
                <a:solidFill>
                  <a:schemeClr val="tx1"/>
                </a:solidFill>
              </a:rPr>
              <a:t>ellos </a:t>
            </a:r>
            <a:r>
              <a:rPr lang="es-HN" sz="2800" dirty="0" smtClean="0">
                <a:solidFill>
                  <a:schemeClr val="tx1"/>
                </a:solidFill>
              </a:rPr>
              <a:t>quieran </a:t>
            </a:r>
            <a:r>
              <a:rPr lang="es-HN" sz="2800" dirty="0">
                <a:solidFill>
                  <a:schemeClr val="tx1"/>
                </a:solidFill>
              </a:rPr>
              <a:t>superarse a sí </a:t>
            </a:r>
            <a:r>
              <a:rPr lang="es-HN" sz="2800" dirty="0" smtClean="0">
                <a:solidFill>
                  <a:schemeClr val="tx1"/>
                </a:solidFill>
              </a:rPr>
              <a:t>mismos y completar las tareas en menos </a:t>
            </a:r>
            <a:r>
              <a:rPr lang="es-HN" sz="2800" dirty="0">
                <a:solidFill>
                  <a:schemeClr val="tx1"/>
                </a:solidFill>
              </a:rPr>
              <a:t>tiempo y con mejor índice de comprensión lectora</a:t>
            </a:r>
            <a:r>
              <a:rPr lang="es-HN" sz="2800" dirty="0" smtClean="0">
                <a:solidFill>
                  <a:schemeClr val="tx1"/>
                </a:solidFill>
              </a:rPr>
              <a:t>. Al mismo tiempo que desarrollan competencias tecnológicas.</a:t>
            </a:r>
            <a:endParaRPr lang="es-HN" sz="2800" dirty="0">
              <a:solidFill>
                <a:schemeClr val="tx1"/>
              </a:solidFill>
            </a:endParaRPr>
          </a:p>
        </p:txBody>
      </p:sp>
      <p:pic>
        <p:nvPicPr>
          <p:cNvPr id="4" name="Imagen 3"/>
          <p:cNvPicPr>
            <a:picLocks noChangeAspect="1"/>
          </p:cNvPicPr>
          <p:nvPr/>
        </p:nvPicPr>
        <p:blipFill>
          <a:blip r:embed="rId2"/>
          <a:stretch>
            <a:fillRect/>
          </a:stretch>
        </p:blipFill>
        <p:spPr>
          <a:xfrm>
            <a:off x="0" y="5454756"/>
            <a:ext cx="11951594" cy="828675"/>
          </a:xfrm>
          <a:prstGeom prst="rect">
            <a:avLst/>
          </a:prstGeom>
        </p:spPr>
      </p:pic>
    </p:spTree>
    <p:extLst>
      <p:ext uri="{BB962C8B-B14F-4D97-AF65-F5344CB8AC3E}">
        <p14:creationId xmlns:p14="http://schemas.microsoft.com/office/powerpoint/2010/main" val="14395858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HN"/>
          </a:p>
        </p:txBody>
      </p:sp>
      <p:sp>
        <p:nvSpPr>
          <p:cNvPr id="3" name="Marcador de contenido 2"/>
          <p:cNvSpPr>
            <a:spLocks noGrp="1"/>
          </p:cNvSpPr>
          <p:nvPr>
            <p:ph idx="1"/>
          </p:nvPr>
        </p:nvSpPr>
        <p:spPr/>
        <p:txBody>
          <a:bodyPr>
            <a:normAutofit/>
          </a:bodyPr>
          <a:lstStyle/>
          <a:p>
            <a:pPr algn="just"/>
            <a:r>
              <a:rPr lang="es-HN" sz="2800" dirty="0">
                <a:solidFill>
                  <a:schemeClr val="tx1"/>
                </a:solidFill>
              </a:rPr>
              <a:t>Al proceso antes descrito se le llama constructivismo, ya que el estudiante va construyendo su conocimiento, pero el profesor debe dar pautas y guías para llevar a cabo el proceso.</a:t>
            </a:r>
            <a:endParaRPr lang="es-HN" sz="2800" b="1" dirty="0">
              <a:solidFill>
                <a:schemeClr val="tx1"/>
              </a:solidFill>
            </a:endParaRPr>
          </a:p>
          <a:p>
            <a:endParaRPr lang="es-HN" sz="2800" dirty="0">
              <a:solidFill>
                <a:schemeClr val="tx1"/>
              </a:solidFill>
            </a:endParaRPr>
          </a:p>
        </p:txBody>
      </p:sp>
      <p:pic>
        <p:nvPicPr>
          <p:cNvPr id="4" name="Imagen 3"/>
          <p:cNvPicPr>
            <a:picLocks noChangeAspect="1"/>
          </p:cNvPicPr>
          <p:nvPr/>
        </p:nvPicPr>
        <p:blipFill>
          <a:blip r:embed="rId2"/>
          <a:stretch>
            <a:fillRect/>
          </a:stretch>
        </p:blipFill>
        <p:spPr>
          <a:xfrm>
            <a:off x="104640" y="5454756"/>
            <a:ext cx="11898469" cy="828675"/>
          </a:xfrm>
          <a:prstGeom prst="rect">
            <a:avLst/>
          </a:prstGeom>
        </p:spPr>
      </p:pic>
    </p:spTree>
    <p:extLst>
      <p:ext uri="{BB962C8B-B14F-4D97-AF65-F5344CB8AC3E}">
        <p14:creationId xmlns:p14="http://schemas.microsoft.com/office/powerpoint/2010/main" val="21893914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0" y="5503908"/>
            <a:ext cx="12041746" cy="828675"/>
          </a:xfrm>
          <a:prstGeom prst="rect">
            <a:avLst/>
          </a:prstGeom>
        </p:spPr>
      </p:pic>
      <p:sp>
        <p:nvSpPr>
          <p:cNvPr id="4" name="Rectángulo 3"/>
          <p:cNvSpPr/>
          <p:nvPr/>
        </p:nvSpPr>
        <p:spPr>
          <a:xfrm>
            <a:off x="1056068" y="2099256"/>
            <a:ext cx="9981126" cy="1831784"/>
          </a:xfrm>
          <a:prstGeom prst="rect">
            <a:avLst/>
          </a:prstGeom>
        </p:spPr>
        <p:txBody>
          <a:bodyPr wrap="square">
            <a:spAutoFit/>
          </a:bodyPr>
          <a:lstStyle/>
          <a:p>
            <a:pPr algn="just" fontAlgn="base">
              <a:lnSpc>
                <a:spcPts val="2700"/>
              </a:lnSpc>
            </a:pPr>
            <a:r>
              <a:rPr lang="es-HN" sz="2800" b="0" dirty="0" smtClean="0">
                <a:solidFill>
                  <a:srgbClr val="000000"/>
                </a:solidFill>
                <a:effectLst/>
                <a:ea typeface="Times New Roman" panose="02020603050405020304" pitchFamily="18" charset="0"/>
              </a:rPr>
              <a:t>La lectura ofrece muchas ventajas para quienes la toman como un hábito imprescindible en sus vidas, ya que incentiva la comprensión de otras realidades, adquisición de conocimientos, mejora el vocabulario, fomenta el análisis, resolución de problemas y es también una fuente de entretenimiento.</a:t>
            </a:r>
            <a:endParaRPr lang="es-HN" sz="2800" b="1" dirty="0">
              <a:effectLst/>
              <a:ea typeface="Times New Roman" panose="02020603050405020304" pitchFamily="18" charset="0"/>
            </a:endParaRPr>
          </a:p>
        </p:txBody>
      </p:sp>
    </p:spTree>
    <p:extLst>
      <p:ext uri="{BB962C8B-B14F-4D97-AF65-F5344CB8AC3E}">
        <p14:creationId xmlns:p14="http://schemas.microsoft.com/office/powerpoint/2010/main" val="26030045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97280" y="2717442"/>
            <a:ext cx="10058400" cy="3151652"/>
          </a:xfrm>
        </p:spPr>
        <p:txBody>
          <a:bodyPr>
            <a:normAutofit/>
          </a:bodyPr>
          <a:lstStyle/>
          <a:p>
            <a:pPr algn="ctr"/>
            <a:r>
              <a:rPr lang="es-HN" sz="3200" dirty="0" smtClean="0">
                <a:latin typeface="Eras Bold ITC" panose="020B0907030504020204" pitchFamily="34" charset="0"/>
              </a:rPr>
              <a:t>“La lectura hace al hombre completo; la conversación ágil y el escribir, preciso.”</a:t>
            </a:r>
          </a:p>
          <a:p>
            <a:pPr algn="ctr"/>
            <a:r>
              <a:rPr lang="es-HN" sz="3200" dirty="0" smtClean="0">
                <a:latin typeface="Eras Bold ITC" panose="020B0907030504020204" pitchFamily="34" charset="0"/>
              </a:rPr>
              <a:t>Sir Francis Bacon</a:t>
            </a:r>
          </a:p>
          <a:p>
            <a:pPr marL="0" indent="0" algn="ctr">
              <a:buNone/>
            </a:pPr>
            <a:endParaRPr lang="es-HN" sz="3200" dirty="0" smtClean="0">
              <a:latin typeface="Eras Bold ITC" panose="020B0907030504020204" pitchFamily="34" charset="0"/>
            </a:endParaRPr>
          </a:p>
          <a:p>
            <a:pPr marL="0" indent="0" algn="ctr">
              <a:buNone/>
            </a:pPr>
            <a:r>
              <a:rPr lang="es-HN" sz="3200" dirty="0" smtClean="0">
                <a:latin typeface="Eras Bold ITC" panose="020B0907030504020204" pitchFamily="34" charset="0"/>
              </a:rPr>
              <a:t>¡GRACIAS!</a:t>
            </a:r>
            <a:endParaRPr lang="es-HN" sz="3200" dirty="0">
              <a:latin typeface="Eras Bold ITC" panose="020B0907030504020204" pitchFamily="34" charset="0"/>
            </a:endParaRPr>
          </a:p>
        </p:txBody>
      </p:sp>
    </p:spTree>
    <p:extLst>
      <p:ext uri="{BB962C8B-B14F-4D97-AF65-F5344CB8AC3E}">
        <p14:creationId xmlns:p14="http://schemas.microsoft.com/office/powerpoint/2010/main" val="21483728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816672" y="160991"/>
            <a:ext cx="4031892" cy="5306096"/>
          </a:xfrm>
          <a:prstGeom prst="rect">
            <a:avLst/>
          </a:prstGeom>
        </p:spPr>
      </p:pic>
      <p:sp>
        <p:nvSpPr>
          <p:cNvPr id="5" name="CuadroTexto 4"/>
          <p:cNvSpPr txBox="1"/>
          <p:nvPr/>
        </p:nvSpPr>
        <p:spPr>
          <a:xfrm>
            <a:off x="875763" y="2034862"/>
            <a:ext cx="5267460" cy="2523768"/>
          </a:xfrm>
          <a:prstGeom prst="rect">
            <a:avLst/>
          </a:prstGeom>
          <a:noFill/>
        </p:spPr>
        <p:txBody>
          <a:bodyPr wrap="square" rtlCol="0">
            <a:spAutoFit/>
          </a:bodyPr>
          <a:lstStyle/>
          <a:p>
            <a:r>
              <a:rPr lang="es-HN" sz="2800" dirty="0" smtClean="0"/>
              <a:t>Unos 300 </a:t>
            </a:r>
            <a:r>
              <a:rPr lang="es-HN" sz="2800" dirty="0"/>
              <a:t>millones de personas </a:t>
            </a:r>
            <a:r>
              <a:rPr lang="es-HN" sz="2800" dirty="0" smtClean="0"/>
              <a:t>acceden </a:t>
            </a:r>
            <a:r>
              <a:rPr lang="es-HN" sz="2800" dirty="0"/>
              <a:t>a </a:t>
            </a:r>
            <a:r>
              <a:rPr lang="es-HN" sz="2800" dirty="0" smtClean="0"/>
              <a:t>Internet en América Latina, en Honduras cerca de un 30% lo hace desde un dispositivo móvil. Datanalisis, 2015</a:t>
            </a:r>
          </a:p>
          <a:p>
            <a:endParaRPr lang="es-HN" dirty="0"/>
          </a:p>
        </p:txBody>
      </p:sp>
      <p:pic>
        <p:nvPicPr>
          <p:cNvPr id="6" name="Imagen 5"/>
          <p:cNvPicPr>
            <a:picLocks noChangeAspect="1"/>
          </p:cNvPicPr>
          <p:nvPr/>
        </p:nvPicPr>
        <p:blipFill>
          <a:blip r:embed="rId3"/>
          <a:stretch>
            <a:fillRect/>
          </a:stretch>
        </p:blipFill>
        <p:spPr>
          <a:xfrm>
            <a:off x="103030" y="5628068"/>
            <a:ext cx="12088969" cy="688013"/>
          </a:xfrm>
          <a:prstGeom prst="rect">
            <a:avLst/>
          </a:prstGeom>
        </p:spPr>
      </p:pic>
    </p:spTree>
    <p:extLst>
      <p:ext uri="{BB962C8B-B14F-4D97-AF65-F5344CB8AC3E}">
        <p14:creationId xmlns:p14="http://schemas.microsoft.com/office/powerpoint/2010/main" val="105762040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60893" y="811369"/>
            <a:ext cx="11075547" cy="5009882"/>
          </a:xfrm>
          <a:prstGeom prst="rect">
            <a:avLst/>
          </a:prstGeom>
        </p:spPr>
      </p:pic>
      <p:pic>
        <p:nvPicPr>
          <p:cNvPr id="5" name="Imagen 4"/>
          <p:cNvPicPr>
            <a:picLocks noChangeAspect="1"/>
          </p:cNvPicPr>
          <p:nvPr/>
        </p:nvPicPr>
        <p:blipFill>
          <a:blip r:embed="rId3"/>
          <a:stretch>
            <a:fillRect/>
          </a:stretch>
        </p:blipFill>
        <p:spPr>
          <a:xfrm>
            <a:off x="-1" y="5576552"/>
            <a:ext cx="10908407" cy="752408"/>
          </a:xfrm>
          <a:prstGeom prst="rect">
            <a:avLst/>
          </a:prstGeom>
        </p:spPr>
      </p:pic>
    </p:spTree>
    <p:extLst>
      <p:ext uri="{BB962C8B-B14F-4D97-AF65-F5344CB8AC3E}">
        <p14:creationId xmlns:p14="http://schemas.microsoft.com/office/powerpoint/2010/main" val="428724335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4058478153"/>
              </p:ext>
            </p:extLst>
          </p:nvPr>
        </p:nvGraphicFramePr>
        <p:xfrm>
          <a:off x="1068947" y="988601"/>
          <a:ext cx="10122793"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Resultado de imagen para uth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592851"/>
            <a:ext cx="2857500" cy="75247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8"/>
          <a:stretch>
            <a:fillRect/>
          </a:stretch>
        </p:blipFill>
        <p:spPr>
          <a:xfrm>
            <a:off x="4536315" y="5230902"/>
            <a:ext cx="2552700" cy="1114425"/>
          </a:xfrm>
          <a:prstGeom prst="rect">
            <a:avLst/>
          </a:prstGeom>
        </p:spPr>
      </p:pic>
      <p:pic>
        <p:nvPicPr>
          <p:cNvPr id="6" name="Imagen 5"/>
          <p:cNvPicPr>
            <a:picLocks noChangeAspect="1"/>
          </p:cNvPicPr>
          <p:nvPr/>
        </p:nvPicPr>
        <p:blipFill>
          <a:blip r:embed="rId9"/>
          <a:stretch>
            <a:fillRect/>
          </a:stretch>
        </p:blipFill>
        <p:spPr>
          <a:xfrm>
            <a:off x="8767830" y="5592851"/>
            <a:ext cx="2753932" cy="711390"/>
          </a:xfrm>
          <a:prstGeom prst="rect">
            <a:avLst/>
          </a:prstGeom>
        </p:spPr>
      </p:pic>
    </p:spTree>
    <p:extLst>
      <p:ext uri="{BB962C8B-B14F-4D97-AF65-F5344CB8AC3E}">
        <p14:creationId xmlns:p14="http://schemas.microsoft.com/office/powerpoint/2010/main" val="310934179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8"/>
                                        </p:tgtEl>
                                      </p:cBhvr>
                                    </p:animEffect>
                                    <p:anim calcmode="lin" valueType="num">
                                      <p:cBhvr>
                                        <p:cTn id="7"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8"/>
                                        </p:tgtEl>
                                        <p:attrNameLst>
                                          <p:attrName>ppt_h</p:attrName>
                                        </p:attrNameLst>
                                      </p:cBhvr>
                                      <p:tavLst>
                                        <p:tav tm="0">
                                          <p:val>
                                            <p:strVal val="ppt_h"/>
                                          </p:val>
                                        </p:tav>
                                        <p:tav tm="100000">
                                          <p:val>
                                            <p:strVal val="ppt_h"/>
                                          </p:val>
                                        </p:tav>
                                      </p:tavLst>
                                    </p:anim>
                                    <p:set>
                                      <p:cBhvr>
                                        <p:cTn id="9"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echa abajo 16"/>
          <p:cNvSpPr/>
          <p:nvPr/>
        </p:nvSpPr>
        <p:spPr>
          <a:xfrm>
            <a:off x="10882648" y="1725769"/>
            <a:ext cx="347729" cy="5897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8" name="Flecha abajo 17"/>
          <p:cNvSpPr/>
          <p:nvPr/>
        </p:nvSpPr>
        <p:spPr>
          <a:xfrm>
            <a:off x="5829717" y="1751527"/>
            <a:ext cx="476518" cy="781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19" name="Flecha abajo 18"/>
          <p:cNvSpPr/>
          <p:nvPr/>
        </p:nvSpPr>
        <p:spPr>
          <a:xfrm>
            <a:off x="1695954" y="1751527"/>
            <a:ext cx="403302" cy="563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
        <p:nvSpPr>
          <p:cNvPr id="20" name="Rectángulo 19"/>
          <p:cNvSpPr/>
          <p:nvPr/>
        </p:nvSpPr>
        <p:spPr>
          <a:xfrm>
            <a:off x="811369" y="4145725"/>
            <a:ext cx="2253803" cy="450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Intelectual</a:t>
            </a:r>
            <a:endParaRPr lang="es-HN" dirty="0"/>
          </a:p>
        </p:txBody>
      </p:sp>
      <p:sp>
        <p:nvSpPr>
          <p:cNvPr id="21" name="Rectángulo 20"/>
          <p:cNvSpPr/>
          <p:nvPr/>
        </p:nvSpPr>
        <p:spPr>
          <a:xfrm>
            <a:off x="3756393" y="3482782"/>
            <a:ext cx="4885149" cy="2524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es-HN" dirty="0"/>
              <a:t>Las TIC en la educación vienen a ser el complemento ideal para estrategias de reflexión, valoración, construcción de la información. </a:t>
            </a:r>
            <a:r>
              <a:rPr lang="es-HN" dirty="0" smtClean="0"/>
              <a:t>Tienen un impacto significativo en el desarrollo del aprendizaje, fomentan el sentido </a:t>
            </a:r>
            <a:r>
              <a:rPr lang="es-HN" dirty="0"/>
              <a:t>crítico, </a:t>
            </a:r>
            <a:r>
              <a:rPr lang="es-HN" dirty="0" smtClean="0"/>
              <a:t>que permitirá al estudiante desenvolverse </a:t>
            </a:r>
            <a:r>
              <a:rPr lang="es-HN" dirty="0"/>
              <a:t>en cualquier situación que se </a:t>
            </a:r>
            <a:r>
              <a:rPr lang="es-HN" dirty="0" smtClean="0"/>
              <a:t>presente, ya que les dará competencias para la vida diaria personal y profesional. </a:t>
            </a:r>
            <a:endParaRPr lang="es-HN" b="1" dirty="0"/>
          </a:p>
        </p:txBody>
      </p:sp>
      <p:sp>
        <p:nvSpPr>
          <p:cNvPr id="22" name="Rectángulo 21"/>
          <p:cNvSpPr/>
          <p:nvPr/>
        </p:nvSpPr>
        <p:spPr>
          <a:xfrm>
            <a:off x="9706249" y="3117753"/>
            <a:ext cx="2266682" cy="450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a:t>C</a:t>
            </a:r>
            <a:r>
              <a:rPr lang="es-HN" dirty="0" smtClean="0"/>
              <a:t>onstruyen</a:t>
            </a:r>
            <a:endParaRPr lang="es-HN" dirty="0"/>
          </a:p>
        </p:txBody>
      </p:sp>
      <p:sp>
        <p:nvSpPr>
          <p:cNvPr id="23" name="CuadroTexto 22"/>
          <p:cNvSpPr txBox="1"/>
          <p:nvPr/>
        </p:nvSpPr>
        <p:spPr>
          <a:xfrm>
            <a:off x="843561" y="2353607"/>
            <a:ext cx="2253803" cy="369332"/>
          </a:xfrm>
          <a:prstGeom prst="rect">
            <a:avLst/>
          </a:prstGeom>
          <a:solidFill>
            <a:schemeClr val="bg2">
              <a:lumMod val="75000"/>
            </a:schemeClr>
          </a:solidFill>
        </p:spPr>
        <p:txBody>
          <a:bodyPr wrap="square" rtlCol="0">
            <a:spAutoFit/>
          </a:bodyPr>
          <a:lstStyle/>
          <a:p>
            <a:pPr algn="ctr"/>
            <a:r>
              <a:rPr lang="es-HN" b="1" dirty="0" smtClean="0"/>
              <a:t>Lectura</a:t>
            </a:r>
            <a:endParaRPr lang="es-HN" b="1" dirty="0"/>
          </a:p>
        </p:txBody>
      </p:sp>
      <p:sp>
        <p:nvSpPr>
          <p:cNvPr id="25" name="CuadroTexto 24"/>
          <p:cNvSpPr txBox="1"/>
          <p:nvPr/>
        </p:nvSpPr>
        <p:spPr>
          <a:xfrm>
            <a:off x="4962595" y="2533283"/>
            <a:ext cx="2472743" cy="369332"/>
          </a:xfrm>
          <a:prstGeom prst="rect">
            <a:avLst/>
          </a:prstGeom>
          <a:solidFill>
            <a:schemeClr val="bg2">
              <a:lumMod val="75000"/>
            </a:schemeClr>
          </a:solidFill>
        </p:spPr>
        <p:txBody>
          <a:bodyPr wrap="square" rtlCol="0">
            <a:spAutoFit/>
          </a:bodyPr>
          <a:lstStyle/>
          <a:p>
            <a:pPr algn="ctr"/>
            <a:r>
              <a:rPr lang="es-HN" b="1" dirty="0" smtClean="0"/>
              <a:t>Las Tic</a:t>
            </a:r>
            <a:endParaRPr lang="es-HN" b="1" dirty="0"/>
          </a:p>
        </p:txBody>
      </p:sp>
      <p:sp>
        <p:nvSpPr>
          <p:cNvPr id="27" name="CuadroTexto 26"/>
          <p:cNvSpPr txBox="1"/>
          <p:nvPr/>
        </p:nvSpPr>
        <p:spPr>
          <a:xfrm>
            <a:off x="9749307" y="2329951"/>
            <a:ext cx="2266682" cy="369332"/>
          </a:xfrm>
          <a:prstGeom prst="rect">
            <a:avLst/>
          </a:prstGeom>
          <a:solidFill>
            <a:schemeClr val="bg2">
              <a:lumMod val="75000"/>
            </a:schemeClr>
          </a:solidFill>
        </p:spPr>
        <p:txBody>
          <a:bodyPr wrap="square" rtlCol="0">
            <a:spAutoFit/>
          </a:bodyPr>
          <a:lstStyle/>
          <a:p>
            <a:pPr algn="ctr"/>
            <a:r>
              <a:rPr lang="es-HN" b="1" dirty="0" smtClean="0"/>
              <a:t>Géneros</a:t>
            </a:r>
            <a:r>
              <a:rPr lang="es-HN" dirty="0" smtClean="0"/>
              <a:t> </a:t>
            </a:r>
            <a:r>
              <a:rPr lang="es-HN" b="1" dirty="0" smtClean="0"/>
              <a:t>Literarios</a:t>
            </a:r>
            <a:endParaRPr lang="es-HN" b="1" dirty="0"/>
          </a:p>
        </p:txBody>
      </p:sp>
      <p:cxnSp>
        <p:nvCxnSpPr>
          <p:cNvPr id="33" name="Conector recto de flecha 32"/>
          <p:cNvCxnSpPr>
            <a:stCxn id="23" idx="2"/>
          </p:cNvCxnSpPr>
          <p:nvPr/>
        </p:nvCxnSpPr>
        <p:spPr>
          <a:xfrm flipH="1">
            <a:off x="1970462" y="2722939"/>
            <a:ext cx="1" cy="574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1154679" y="3297386"/>
            <a:ext cx="1906074" cy="646331"/>
          </a:xfrm>
          <a:prstGeom prst="rect">
            <a:avLst/>
          </a:prstGeom>
          <a:noFill/>
        </p:spPr>
        <p:txBody>
          <a:bodyPr wrap="square" rtlCol="0">
            <a:spAutoFit/>
          </a:bodyPr>
          <a:lstStyle/>
          <a:p>
            <a:r>
              <a:rPr lang="es-HN" b="1" dirty="0" smtClean="0"/>
              <a:t>Permite un desarrollo </a:t>
            </a:r>
            <a:endParaRPr lang="es-HN" b="1" dirty="0"/>
          </a:p>
        </p:txBody>
      </p:sp>
      <p:sp>
        <p:nvSpPr>
          <p:cNvPr id="36" name="Rectángulo 35"/>
          <p:cNvSpPr/>
          <p:nvPr/>
        </p:nvSpPr>
        <p:spPr>
          <a:xfrm>
            <a:off x="811368" y="4694268"/>
            <a:ext cx="2253803" cy="450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Emocional </a:t>
            </a:r>
            <a:endParaRPr lang="es-HN" dirty="0"/>
          </a:p>
        </p:txBody>
      </p:sp>
      <p:sp>
        <p:nvSpPr>
          <p:cNvPr id="37" name="Rectángulo 36"/>
          <p:cNvSpPr/>
          <p:nvPr/>
        </p:nvSpPr>
        <p:spPr>
          <a:xfrm>
            <a:off x="811368" y="5344651"/>
            <a:ext cx="2253803" cy="450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Pedagógico </a:t>
            </a:r>
            <a:endParaRPr lang="es-HN" dirty="0"/>
          </a:p>
        </p:txBody>
      </p:sp>
      <p:cxnSp>
        <p:nvCxnSpPr>
          <p:cNvPr id="39" name="Conector recto 38"/>
          <p:cNvCxnSpPr/>
          <p:nvPr/>
        </p:nvCxnSpPr>
        <p:spPr>
          <a:xfrm flipH="1">
            <a:off x="425003" y="3816121"/>
            <a:ext cx="6568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425003" y="3816121"/>
            <a:ext cx="0" cy="17539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de flecha 45"/>
          <p:cNvCxnSpPr>
            <a:endCxn id="20" idx="1"/>
          </p:cNvCxnSpPr>
          <p:nvPr/>
        </p:nvCxnSpPr>
        <p:spPr>
          <a:xfrm>
            <a:off x="425003" y="4371105"/>
            <a:ext cx="38636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a:endCxn id="36" idx="1"/>
          </p:cNvCxnSpPr>
          <p:nvPr/>
        </p:nvCxnSpPr>
        <p:spPr>
          <a:xfrm>
            <a:off x="425003" y="4919648"/>
            <a:ext cx="38636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p:cNvCxnSpPr>
            <a:endCxn id="37" idx="1"/>
          </p:cNvCxnSpPr>
          <p:nvPr/>
        </p:nvCxnSpPr>
        <p:spPr>
          <a:xfrm>
            <a:off x="425003" y="5570031"/>
            <a:ext cx="38636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p:cNvCxnSpPr>
            <a:stCxn id="25" idx="2"/>
            <a:endCxn id="21" idx="0"/>
          </p:cNvCxnSpPr>
          <p:nvPr/>
        </p:nvCxnSpPr>
        <p:spPr>
          <a:xfrm>
            <a:off x="6198967" y="2902615"/>
            <a:ext cx="1" cy="580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p:nvPr/>
        </p:nvCxnSpPr>
        <p:spPr>
          <a:xfrm>
            <a:off x="10893319" y="2755667"/>
            <a:ext cx="0" cy="254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ctángulo 62"/>
          <p:cNvSpPr/>
          <p:nvPr/>
        </p:nvSpPr>
        <p:spPr>
          <a:xfrm>
            <a:off x="9706249" y="3614006"/>
            <a:ext cx="2266682" cy="450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Integran</a:t>
            </a:r>
            <a:endParaRPr lang="es-HN" dirty="0"/>
          </a:p>
        </p:txBody>
      </p:sp>
      <p:sp>
        <p:nvSpPr>
          <p:cNvPr id="64" name="Rectángulo 63"/>
          <p:cNvSpPr/>
          <p:nvPr/>
        </p:nvSpPr>
        <p:spPr>
          <a:xfrm>
            <a:off x="9749307" y="4145724"/>
            <a:ext cx="2266682" cy="4507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Afianzan</a:t>
            </a:r>
            <a:endParaRPr lang="es-HN" dirty="0"/>
          </a:p>
        </p:txBody>
      </p:sp>
      <p:sp>
        <p:nvSpPr>
          <p:cNvPr id="65" name="Rectángulo 64"/>
          <p:cNvSpPr/>
          <p:nvPr/>
        </p:nvSpPr>
        <p:spPr>
          <a:xfrm>
            <a:off x="9053848" y="4749885"/>
            <a:ext cx="3112398" cy="1262030"/>
          </a:xfrm>
          <a:prstGeom prst="rect">
            <a:avLst/>
          </a:prstGeom>
          <a:solidFill>
            <a:srgbClr val="F2E9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sz="1600" dirty="0" smtClean="0"/>
          </a:p>
          <a:p>
            <a:pPr algn="just"/>
            <a:r>
              <a:rPr lang="es-HN" sz="1600" dirty="0" smtClean="0">
                <a:solidFill>
                  <a:schemeClr val="tx1"/>
                </a:solidFill>
              </a:rPr>
              <a:t>Los </a:t>
            </a:r>
            <a:r>
              <a:rPr lang="es-HN" sz="1600" dirty="0">
                <a:solidFill>
                  <a:schemeClr val="tx1"/>
                </a:solidFill>
              </a:rPr>
              <a:t> conocimientos necesarios para reconocer diferentes temáticas </a:t>
            </a:r>
            <a:r>
              <a:rPr lang="es-HN" sz="1600" dirty="0" smtClean="0">
                <a:solidFill>
                  <a:schemeClr val="tx1"/>
                </a:solidFill>
              </a:rPr>
              <a:t> </a:t>
            </a:r>
            <a:r>
              <a:rPr lang="es-HN" sz="1600" dirty="0">
                <a:solidFill>
                  <a:schemeClr val="tx1"/>
                </a:solidFill>
              </a:rPr>
              <a:t>y comprender desde otros </a:t>
            </a:r>
            <a:r>
              <a:rPr lang="es-HN" sz="1600" dirty="0" smtClean="0">
                <a:solidFill>
                  <a:schemeClr val="tx1"/>
                </a:solidFill>
              </a:rPr>
              <a:t>análisis la </a:t>
            </a:r>
            <a:r>
              <a:rPr lang="es-HN" sz="1600" dirty="0">
                <a:solidFill>
                  <a:schemeClr val="tx1"/>
                </a:solidFill>
              </a:rPr>
              <a:t>presencia de ellos en uno o varios textos.</a:t>
            </a:r>
          </a:p>
          <a:p>
            <a:pPr algn="ctr"/>
            <a:endParaRPr lang="es-HN" dirty="0"/>
          </a:p>
        </p:txBody>
      </p:sp>
      <p:cxnSp>
        <p:nvCxnSpPr>
          <p:cNvPr id="67" name="Conector recto 66"/>
          <p:cNvCxnSpPr/>
          <p:nvPr/>
        </p:nvCxnSpPr>
        <p:spPr>
          <a:xfrm flipH="1" flipV="1">
            <a:off x="9051640" y="3128235"/>
            <a:ext cx="86288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Conector recto de flecha 74"/>
          <p:cNvCxnSpPr/>
          <p:nvPr/>
        </p:nvCxnSpPr>
        <p:spPr>
          <a:xfrm>
            <a:off x="9040969" y="3826609"/>
            <a:ext cx="7083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ector recto de flecha 78"/>
          <p:cNvCxnSpPr>
            <a:endCxn id="63" idx="1"/>
          </p:cNvCxnSpPr>
          <p:nvPr/>
        </p:nvCxnSpPr>
        <p:spPr>
          <a:xfrm>
            <a:off x="8997911" y="3839386"/>
            <a:ext cx="7083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80"/>
          <p:cNvCxnSpPr>
            <a:endCxn id="64" idx="1"/>
          </p:cNvCxnSpPr>
          <p:nvPr/>
        </p:nvCxnSpPr>
        <p:spPr>
          <a:xfrm>
            <a:off x="9040969" y="4371104"/>
            <a:ext cx="7083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CuadroTexto 81"/>
          <p:cNvSpPr txBox="1"/>
          <p:nvPr/>
        </p:nvSpPr>
        <p:spPr>
          <a:xfrm>
            <a:off x="1695954" y="450761"/>
            <a:ext cx="8207900" cy="646331"/>
          </a:xfrm>
          <a:prstGeom prst="rect">
            <a:avLst/>
          </a:prstGeom>
          <a:noFill/>
        </p:spPr>
        <p:txBody>
          <a:bodyPr wrap="square" rtlCol="0">
            <a:spAutoFit/>
          </a:bodyPr>
          <a:lstStyle/>
          <a:p>
            <a:pPr algn="ctr"/>
            <a:r>
              <a:rPr lang="es-HN" sz="3600" dirty="0" smtClean="0">
                <a:latin typeface="Eras Bold ITC" panose="020B0907030504020204" pitchFamily="34" charset="0"/>
              </a:rPr>
              <a:t>Referentes conceptuales</a:t>
            </a:r>
            <a:endParaRPr lang="es-HN" sz="3600" dirty="0">
              <a:latin typeface="Eras Bold ITC" panose="020B0907030504020204" pitchFamily="34" charset="0"/>
            </a:endParaRPr>
          </a:p>
        </p:txBody>
      </p:sp>
      <p:cxnSp>
        <p:nvCxnSpPr>
          <p:cNvPr id="14" name="Conector recto 13"/>
          <p:cNvCxnSpPr/>
          <p:nvPr/>
        </p:nvCxnSpPr>
        <p:spPr>
          <a:xfrm>
            <a:off x="9051640" y="3142622"/>
            <a:ext cx="0" cy="16021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21384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ext uri="{D42A27DB-BD31-4B8C-83A1-F6EECF244321}">
                <p14:modId xmlns:p14="http://schemas.microsoft.com/office/powerpoint/2010/main" val="3622258927"/>
              </p:ext>
            </p:extLst>
          </p:nvPr>
        </p:nvGraphicFramePr>
        <p:xfrm>
          <a:off x="1199022" y="721217"/>
          <a:ext cx="10173023" cy="4452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15454" y="5526042"/>
            <a:ext cx="12026292" cy="828675"/>
          </a:xfrm>
          <a:prstGeom prst="rect">
            <a:avLst/>
          </a:prstGeom>
        </p:spPr>
      </p:pic>
    </p:spTree>
    <p:extLst>
      <p:ext uri="{BB962C8B-B14F-4D97-AF65-F5344CB8AC3E}">
        <p14:creationId xmlns:p14="http://schemas.microsoft.com/office/powerpoint/2010/main" val="21631131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6"/>
                                        </p:tgtEl>
                                      </p:cBhvr>
                                    </p:animEffect>
                                    <p:anim calcmode="lin" valueType="num">
                                      <p:cBhvr>
                                        <p:cTn id="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14" dur="26">
                                          <p:stCondLst>
                                            <p:cond delay="620"/>
                                          </p:stCondLst>
                                        </p:cTn>
                                        <p:tgtEl>
                                          <p:spTgt spid="6"/>
                                        </p:tgtEl>
                                      </p:cBhvr>
                                      <p:to x="100000" y="60000"/>
                                    </p:animScale>
                                    <p:animScale>
                                      <p:cBhvr>
                                        <p:cTn id="15" dur="166" decel="50000">
                                          <p:stCondLst>
                                            <p:cond delay="646"/>
                                          </p:stCondLst>
                                        </p:cTn>
                                        <p:tgtEl>
                                          <p:spTgt spid="6"/>
                                        </p:tgtEl>
                                      </p:cBhvr>
                                      <p:to x="100000" y="100000"/>
                                    </p:animScale>
                                    <p:animScale>
                                      <p:cBhvr>
                                        <p:cTn id="16" dur="26">
                                          <p:stCondLst>
                                            <p:cond delay="1312"/>
                                          </p:stCondLst>
                                        </p:cTn>
                                        <p:tgtEl>
                                          <p:spTgt spid="6"/>
                                        </p:tgtEl>
                                      </p:cBhvr>
                                      <p:to x="100000" y="80000"/>
                                    </p:animScale>
                                    <p:animScale>
                                      <p:cBhvr>
                                        <p:cTn id="17" dur="166" decel="50000">
                                          <p:stCondLst>
                                            <p:cond delay="1338"/>
                                          </p:stCondLst>
                                        </p:cTn>
                                        <p:tgtEl>
                                          <p:spTgt spid="6"/>
                                        </p:tgtEl>
                                      </p:cBhvr>
                                      <p:to x="100000" y="100000"/>
                                    </p:animScale>
                                    <p:animScale>
                                      <p:cBhvr>
                                        <p:cTn id="18" dur="26">
                                          <p:stCondLst>
                                            <p:cond delay="1642"/>
                                          </p:stCondLst>
                                        </p:cTn>
                                        <p:tgtEl>
                                          <p:spTgt spid="6"/>
                                        </p:tgtEl>
                                      </p:cBhvr>
                                      <p:to x="100000" y="90000"/>
                                    </p:animScale>
                                    <p:animScale>
                                      <p:cBhvr>
                                        <p:cTn id="19" dur="166" decel="50000">
                                          <p:stCondLst>
                                            <p:cond delay="1668"/>
                                          </p:stCondLst>
                                        </p:cTn>
                                        <p:tgtEl>
                                          <p:spTgt spid="6"/>
                                        </p:tgtEl>
                                      </p:cBhvr>
                                      <p:to x="100000" y="100000"/>
                                    </p:animScale>
                                    <p:animScale>
                                      <p:cBhvr>
                                        <p:cTn id="20" dur="26">
                                          <p:stCondLst>
                                            <p:cond delay="1808"/>
                                          </p:stCondLst>
                                        </p:cTn>
                                        <p:tgtEl>
                                          <p:spTgt spid="6"/>
                                        </p:tgtEl>
                                      </p:cBhvr>
                                      <p:to x="100000" y="95000"/>
                                    </p:animScale>
                                    <p:animScale>
                                      <p:cBhvr>
                                        <p:cTn id="21" dur="166" decel="50000">
                                          <p:stCondLst>
                                            <p:cond delay="1834"/>
                                          </p:stCondLst>
                                        </p:cTn>
                                        <p:tgtEl>
                                          <p:spTgt spid="6"/>
                                        </p:tgtEl>
                                      </p:cBhvr>
                                      <p:to x="100000" y="100000"/>
                                    </p:animScale>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CL" b="1" dirty="0">
                <a:latin typeface="Eras Bold ITC" panose="020B0907030504020204" pitchFamily="34" charset="0"/>
              </a:rPr>
              <a:t>El proyecto Lectópolis brinda a los usuarios la experiencia en doble </a:t>
            </a:r>
            <a:r>
              <a:rPr lang="es-CL" b="1" dirty="0" smtClean="0">
                <a:latin typeface="Eras Bold ITC" panose="020B0907030504020204" pitchFamily="34" charset="0"/>
              </a:rPr>
              <a:t>vía: </a:t>
            </a:r>
            <a:endParaRPr lang="es-HN" dirty="0">
              <a:latin typeface="Eras Bold ITC" panose="020B0907030504020204" pitchFamily="34" charset="0"/>
            </a:endParaRP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4103490366"/>
              </p:ext>
            </p:extLst>
          </p:nvPr>
        </p:nvGraphicFramePr>
        <p:xfrm>
          <a:off x="991673" y="1737360"/>
          <a:ext cx="7392473" cy="4114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ángulo 16"/>
          <p:cNvSpPr/>
          <p:nvPr/>
        </p:nvSpPr>
        <p:spPr>
          <a:xfrm>
            <a:off x="9350062" y="1964029"/>
            <a:ext cx="2648755" cy="4211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L"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Esta metodología se acerca a los nuevos tipos de aprendizajes, los cuales tienen características diferentes a sus predecesores, porque el recurso digital puede ser utilizado como un recurso de diversión así como de aprendizaje, donde la información está al alcance de todos y todas y en tiempo real.</a:t>
            </a:r>
            <a:endParaRPr lang="es-HN" dirty="0">
              <a:solidFill>
                <a:schemeClr val="tx1"/>
              </a:solidFill>
            </a:endParaRPr>
          </a:p>
        </p:txBody>
      </p:sp>
      <p:sp>
        <p:nvSpPr>
          <p:cNvPr id="18" name="Flecha derecha 17"/>
          <p:cNvSpPr/>
          <p:nvPr/>
        </p:nvSpPr>
        <p:spPr>
          <a:xfrm>
            <a:off x="8435662" y="3670479"/>
            <a:ext cx="914400" cy="79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a:p>
        </p:txBody>
      </p:sp>
    </p:spTree>
    <p:extLst>
      <p:ext uri="{BB962C8B-B14F-4D97-AF65-F5344CB8AC3E}">
        <p14:creationId xmlns:p14="http://schemas.microsoft.com/office/powerpoint/2010/main" val="1514782356"/>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50810" y="426317"/>
            <a:ext cx="10290219" cy="5266145"/>
          </a:xfrm>
          <a:prstGeom prst="rect">
            <a:avLst/>
          </a:prstGeom>
        </p:spPr>
      </p:pic>
      <p:pic>
        <p:nvPicPr>
          <p:cNvPr id="5" name="Imagen 4"/>
          <p:cNvPicPr>
            <a:picLocks noChangeAspect="1"/>
          </p:cNvPicPr>
          <p:nvPr/>
        </p:nvPicPr>
        <p:blipFill>
          <a:blip r:embed="rId3"/>
          <a:stretch>
            <a:fillRect/>
          </a:stretch>
        </p:blipFill>
        <p:spPr>
          <a:xfrm>
            <a:off x="143277" y="5692462"/>
            <a:ext cx="11705286" cy="581207"/>
          </a:xfrm>
          <a:prstGeom prst="rect">
            <a:avLst/>
          </a:prstGeom>
        </p:spPr>
      </p:pic>
    </p:spTree>
    <p:extLst>
      <p:ext uri="{BB962C8B-B14F-4D97-AF65-F5344CB8AC3E}">
        <p14:creationId xmlns:p14="http://schemas.microsoft.com/office/powerpoint/2010/main" val="89204241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6163" y="5506492"/>
            <a:ext cx="11925837" cy="828675"/>
          </a:xfrm>
          <a:prstGeom prst="rect">
            <a:avLst/>
          </a:prstGeom>
        </p:spPr>
      </p:pic>
      <p:sp>
        <p:nvSpPr>
          <p:cNvPr id="9" name="Rectángulo 8"/>
          <p:cNvSpPr/>
          <p:nvPr/>
        </p:nvSpPr>
        <p:spPr>
          <a:xfrm>
            <a:off x="8178085" y="2633238"/>
            <a:ext cx="2975020" cy="584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smtClean="0"/>
              <a:t>Recuperación </a:t>
            </a:r>
            <a:r>
              <a:rPr lang="es-CL" dirty="0"/>
              <a:t>de </a:t>
            </a:r>
            <a:r>
              <a:rPr lang="es-CL" dirty="0" smtClean="0"/>
              <a:t>información </a:t>
            </a:r>
            <a:endParaRPr lang="es-HN" dirty="0"/>
          </a:p>
        </p:txBody>
      </p:sp>
      <p:sp>
        <p:nvSpPr>
          <p:cNvPr id="10" name="Rectángulo 9"/>
          <p:cNvSpPr/>
          <p:nvPr/>
        </p:nvSpPr>
        <p:spPr>
          <a:xfrm>
            <a:off x="8178085" y="4456114"/>
            <a:ext cx="2975020" cy="584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HN" dirty="0" smtClean="0"/>
              <a:t>Reflexión y valoración</a:t>
            </a:r>
            <a:endParaRPr lang="es-HN" dirty="0"/>
          </a:p>
        </p:txBody>
      </p:sp>
      <p:sp>
        <p:nvSpPr>
          <p:cNvPr id="11" name="Rectángulo 10"/>
          <p:cNvSpPr/>
          <p:nvPr/>
        </p:nvSpPr>
        <p:spPr>
          <a:xfrm>
            <a:off x="8171645" y="3530711"/>
            <a:ext cx="2975020" cy="5848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I</a:t>
            </a:r>
            <a:r>
              <a:rPr lang="es-CL" dirty="0" smtClean="0"/>
              <a:t>nterpretación del texto</a:t>
            </a:r>
            <a:endParaRPr lang="es-HN" dirty="0"/>
          </a:p>
        </p:txBody>
      </p:sp>
      <p:sp>
        <p:nvSpPr>
          <p:cNvPr id="18" name="CuadroTexto 17"/>
          <p:cNvSpPr txBox="1"/>
          <p:nvPr/>
        </p:nvSpPr>
        <p:spPr>
          <a:xfrm>
            <a:off x="8345510" y="2031141"/>
            <a:ext cx="2021066" cy="369332"/>
          </a:xfrm>
          <a:prstGeom prst="rect">
            <a:avLst/>
          </a:prstGeom>
          <a:noFill/>
        </p:spPr>
        <p:txBody>
          <a:bodyPr wrap="none" rtlCol="0">
            <a:spAutoFit/>
          </a:bodyPr>
          <a:lstStyle/>
          <a:p>
            <a:r>
              <a:rPr lang="es-HN" b="1" dirty="0" smtClean="0"/>
              <a:t>Estrategias lectoras</a:t>
            </a:r>
            <a:endParaRPr lang="es-HN" b="1" dirty="0"/>
          </a:p>
        </p:txBody>
      </p:sp>
      <p:cxnSp>
        <p:nvCxnSpPr>
          <p:cNvPr id="24" name="Conector recto 23"/>
          <p:cNvCxnSpPr>
            <a:stCxn id="18" idx="1"/>
          </p:cNvCxnSpPr>
          <p:nvPr/>
        </p:nvCxnSpPr>
        <p:spPr>
          <a:xfrm flipH="1">
            <a:off x="7572778" y="2215807"/>
            <a:ext cx="7727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7585656" y="2201842"/>
            <a:ext cx="38637" cy="2546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endCxn id="9" idx="1"/>
          </p:cNvCxnSpPr>
          <p:nvPr/>
        </p:nvCxnSpPr>
        <p:spPr>
          <a:xfrm>
            <a:off x="7611414" y="2925662"/>
            <a:ext cx="5666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endCxn id="11" idx="1"/>
          </p:cNvCxnSpPr>
          <p:nvPr/>
        </p:nvCxnSpPr>
        <p:spPr>
          <a:xfrm>
            <a:off x="7611414" y="3823135"/>
            <a:ext cx="5602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endCxn id="10" idx="1"/>
          </p:cNvCxnSpPr>
          <p:nvPr/>
        </p:nvCxnSpPr>
        <p:spPr>
          <a:xfrm>
            <a:off x="7604974" y="4748538"/>
            <a:ext cx="5731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1558343" y="1914920"/>
            <a:ext cx="5138671" cy="3539430"/>
          </a:xfrm>
          <a:prstGeom prst="rect">
            <a:avLst/>
          </a:prstGeom>
          <a:noFill/>
        </p:spPr>
        <p:txBody>
          <a:bodyPr wrap="square" rtlCol="0">
            <a:spAutoFit/>
          </a:bodyPr>
          <a:lstStyle/>
          <a:p>
            <a:pPr algn="just"/>
            <a:r>
              <a:rPr lang="es-HN" sz="2800" b="0" dirty="0" smtClean="0">
                <a:solidFill>
                  <a:srgbClr val="000000"/>
                </a:solidFill>
                <a:effectLst/>
                <a:latin typeface="Arial" panose="020B0604020202020204" pitchFamily="34" charset="0"/>
                <a:ea typeface="Times New Roman" panose="02020603050405020304" pitchFamily="18" charset="0"/>
              </a:rPr>
              <a:t>Los estudiantes leen una historia, la interpretan, analizan el tema principal, hacen líneas de tiempo, extraen frases y responden a preguntas específicas que les permiten desarrollar su hábito de lectura. </a:t>
            </a:r>
            <a:endParaRPr lang="es-HN" sz="2800" dirty="0"/>
          </a:p>
        </p:txBody>
      </p:sp>
      <p:sp>
        <p:nvSpPr>
          <p:cNvPr id="34" name="CuadroTexto 33"/>
          <p:cNvSpPr txBox="1"/>
          <p:nvPr/>
        </p:nvSpPr>
        <p:spPr>
          <a:xfrm>
            <a:off x="7366714" y="5061163"/>
            <a:ext cx="4584879" cy="338554"/>
          </a:xfrm>
          <a:prstGeom prst="rect">
            <a:avLst/>
          </a:prstGeom>
          <a:noFill/>
        </p:spPr>
        <p:txBody>
          <a:bodyPr wrap="square" rtlCol="0">
            <a:spAutoFit/>
          </a:bodyPr>
          <a:lstStyle/>
          <a:p>
            <a:r>
              <a:rPr lang="es-HN" sz="1600" b="1" dirty="0" smtClean="0"/>
              <a:t>Basado en pruebas PISA de comprensión lectora.</a:t>
            </a:r>
            <a:endParaRPr lang="es-HN" sz="1600" b="1" dirty="0"/>
          </a:p>
        </p:txBody>
      </p:sp>
      <p:sp>
        <p:nvSpPr>
          <p:cNvPr id="3" name="CuadroTexto 2"/>
          <p:cNvSpPr txBox="1"/>
          <p:nvPr/>
        </p:nvSpPr>
        <p:spPr>
          <a:xfrm>
            <a:off x="1262130" y="1074522"/>
            <a:ext cx="6362163" cy="584775"/>
          </a:xfrm>
          <a:prstGeom prst="rect">
            <a:avLst/>
          </a:prstGeom>
          <a:noFill/>
        </p:spPr>
        <p:txBody>
          <a:bodyPr wrap="square" rtlCol="0">
            <a:spAutoFit/>
          </a:bodyPr>
          <a:lstStyle/>
          <a:p>
            <a:r>
              <a:rPr lang="es-HN" sz="3200" dirty="0" smtClean="0">
                <a:latin typeface="Eras Bold ITC" panose="020B0907030504020204" pitchFamily="34" charset="0"/>
              </a:rPr>
              <a:t>Estrategias </a:t>
            </a:r>
            <a:endParaRPr lang="es-HN" sz="3200" dirty="0">
              <a:latin typeface="Eras Bold ITC" panose="020B0907030504020204" pitchFamily="34" charset="0"/>
            </a:endParaRPr>
          </a:p>
        </p:txBody>
      </p:sp>
    </p:spTree>
    <p:extLst>
      <p:ext uri="{BB962C8B-B14F-4D97-AF65-F5344CB8AC3E}">
        <p14:creationId xmlns:p14="http://schemas.microsoft.com/office/powerpoint/2010/main" val="76751001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3"/>
                                        </p:tgtEl>
                                      </p:cBhvr>
                                    </p:animEffect>
                                    <p:set>
                                      <p:cBhvr>
                                        <p:cTn id="7" dur="1" fill="hold">
                                          <p:stCondLst>
                                            <p:cond delay="1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319</TotalTime>
  <Words>609</Words>
  <Application>Microsoft Office PowerPoint</Application>
  <PresentationFormat>Personalizado</PresentationFormat>
  <Paragraphs>39</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Retrospección</vt:lpstr>
      <vt:lpstr>Las Tecnologías de la Información y la Comunicación (TIC) y los diferentes medios de lectura. Caso Lectópolis </vt:lpstr>
      <vt:lpstr>Presentación de PowerPoint</vt:lpstr>
      <vt:lpstr>Presentación de PowerPoint</vt:lpstr>
      <vt:lpstr>Presentación de PowerPoint</vt:lpstr>
      <vt:lpstr>Presentación de PowerPoint</vt:lpstr>
      <vt:lpstr>Presentación de PowerPoint</vt:lpstr>
      <vt:lpstr>El proyecto Lectópolis brinda a los usuarios la experiencia en doble vía: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Virginia Bueno</dc:creator>
  <cp:lastModifiedBy>Lic. Alma Jimenez</cp:lastModifiedBy>
  <cp:revision>38</cp:revision>
  <dcterms:created xsi:type="dcterms:W3CDTF">2016-09-10T16:43:53Z</dcterms:created>
  <dcterms:modified xsi:type="dcterms:W3CDTF">2016-11-24T01:19:10Z</dcterms:modified>
</cp:coreProperties>
</file>